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handoutMasterIdLst>
    <p:handoutMasterId r:id="rId24"/>
  </p:handoutMasterIdLst>
  <p:sldIdLst>
    <p:sldId id="332" r:id="rId2"/>
    <p:sldId id="302" r:id="rId3"/>
    <p:sldId id="301" r:id="rId4"/>
    <p:sldId id="259" r:id="rId5"/>
    <p:sldId id="260" r:id="rId6"/>
    <p:sldId id="322" r:id="rId7"/>
    <p:sldId id="257" r:id="rId8"/>
    <p:sldId id="263" r:id="rId9"/>
    <p:sldId id="323" r:id="rId10"/>
    <p:sldId id="333" r:id="rId11"/>
    <p:sldId id="324" r:id="rId12"/>
    <p:sldId id="325" r:id="rId13"/>
    <p:sldId id="326" r:id="rId14"/>
    <p:sldId id="327" r:id="rId15"/>
    <p:sldId id="334" r:id="rId16"/>
    <p:sldId id="328" r:id="rId17"/>
    <p:sldId id="329" r:id="rId18"/>
    <p:sldId id="335" r:id="rId19"/>
    <p:sldId id="330" r:id="rId20"/>
    <p:sldId id="331" r:id="rId21"/>
    <p:sldId id="320" r:id="rId22"/>
  </p:sldIdLst>
  <p:sldSz cx="9144000" cy="5143500" type="screen16x9"/>
  <p:notesSz cx="6858000" cy="9144000"/>
  <p:embeddedFontLst>
    <p:embeddedFont>
      <p:font typeface="Agrandir Grand Bold" panose="020F0502020204030204" pitchFamily="34" charset="0"/>
      <p:regular r:id="rId25"/>
      <p:bold r:id="rId26"/>
      <p:italic r:id="rId27"/>
      <p:boldItalic r:id="rId28"/>
    </p:embeddedFont>
    <p:embeddedFont>
      <p:font typeface="Agrandir Grand Ultra-Bold" panose="020F0502020204030204" pitchFamily="34" charset="0"/>
      <p:regular r:id="rId29"/>
      <p:bold r:id="rId30"/>
      <p:italic r:id="rId31"/>
      <p:boldItalic r:id="rId32"/>
    </p:embeddedFont>
    <p:embeddedFont>
      <p:font typeface="Canva Sans Bold" panose="020F0502020204030204" pitchFamily="34" charset="0"/>
      <p:regular r:id="rId33"/>
      <p:bold r:id="rId34"/>
      <p:italic r:id="rId35"/>
      <p:boldItalic r:id="rId36"/>
    </p:embeddedFont>
    <p:embeddedFont>
      <p:font typeface="Marcellus" panose="020E0602050203020307" pitchFamily="34" charset="0"/>
      <p:regular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Work Sans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4"/>
    <a:srgbClr val="E5D5C3"/>
    <a:srgbClr val="FFF6F0"/>
    <a:srgbClr val="F2ECE7"/>
    <a:srgbClr val="F5D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8A0BD3-D924-46ED-9647-03E2FC22C5DC}">
  <a:tblStyle styleId="{3C8A0BD3-D924-46ED-9647-03E2FC22C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 autoAdjust="0"/>
    <p:restoredTop sz="94655"/>
  </p:normalViewPr>
  <p:slideViewPr>
    <p:cSldViewPr snapToGrid="0">
      <p:cViewPr varScale="1">
        <p:scale>
          <a:sx n="200" d="100"/>
          <a:sy n="200" d="100"/>
        </p:scale>
        <p:origin x="18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30BD0A-9A04-FD9A-DB01-B79465508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2FAB0-9458-70EE-3CF7-75CE45DBA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E9EAF-3934-7A48-A66A-14A4B05DA0D0}" type="datetimeFigureOut">
              <a:rPr lang="en-BD" smtClean="0"/>
              <a:t>10/3/25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DDA-A6BF-9F79-A057-C6342745C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B5D5-9AAB-5FA3-F3D9-F78ADCD9F6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8409C-0A1B-D641-8573-A91AD11C3F9A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53665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>
          <a:extLst>
            <a:ext uri="{FF2B5EF4-FFF2-40B4-BE49-F238E27FC236}">
              <a16:creationId xmlns:a16="http://schemas.microsoft.com/office/drawing/2014/main" id="{8F6611B5-21E8-E462-9862-3A43BE7D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>
            <a:extLst>
              <a:ext uri="{FF2B5EF4-FFF2-40B4-BE49-F238E27FC236}">
                <a16:creationId xmlns:a16="http://schemas.microsoft.com/office/drawing/2014/main" id="{1B782019-D8FC-C688-B85E-002171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>
            <a:extLst>
              <a:ext uri="{FF2B5EF4-FFF2-40B4-BE49-F238E27FC236}">
                <a16:creationId xmlns:a16="http://schemas.microsoft.com/office/drawing/2014/main" id="{B4436119-A447-B04A-B7FE-23F3F55A7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21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4AFA047C-B869-47DA-3680-2573C0AF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7CCCFF1-E4C2-5F6E-3EEA-0A77EA933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02854A6D-0A55-D970-5856-A280A36F1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3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70DE61E2-2D39-6E25-3BF5-293F019A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1F39EEE5-75C4-9C99-C7B0-7AB84545A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72C0050-2DD8-65B9-BAFE-8DF4F379E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1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0707740-297A-D008-11C7-B6F150E7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47A4E9C2-27BC-B710-883F-9E368CA55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87F8D8D4-F64C-029A-E322-88C0C521C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53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2411EC2A-0FDA-BF86-39A3-B8BC598B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B3EBAE83-DBE0-A2F4-71BB-06B6358CA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06650092-DDB4-DB13-ADF0-D314AC98E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6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228F25EB-EFD3-0EA6-7FF5-672C6F2A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A3EE372D-2002-F8E9-CB7C-C858275EB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E285B61E-DC58-87B7-DE1F-BF21814FE8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06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0FF907A4-4F1C-6359-156B-A21737EC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A1B65D33-7A07-976F-8E2C-4C99BAAC84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E3391FE-CB7C-6C14-7DC8-DBDD4DC773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4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92B1EFC-4789-5DE8-B555-B2FAA23E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23337FE5-7481-8BFD-53C8-2AE36C12B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C5FEEEE4-A548-BBAC-EB58-A2EA9FFA96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3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43F623AD-06EA-55C1-E953-C08959F5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71B12FEE-3917-E96E-5229-2F779BEE6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FFDC7AD0-4E01-3CFE-C034-B9ABACC18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465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323A03DE-5E0D-C8AA-8048-54E90ABC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61E44C97-233B-D0AB-249E-F6A6CEC69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9C1E1A57-3779-ADC9-D47C-47F20ED79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64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448D838A-F371-8470-84BB-5A93798E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50FC56E1-6286-D1C1-484E-F42CCAA18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419E0345-E566-1355-81BF-6E0C514E4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0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648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5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86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ece08ab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8" name="Google Shape;5458;gece08ab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8233AAC2-1C5F-021C-A9A1-EBA9D86D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C705C0F-C6EC-7385-B0E7-40A15A3C2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FE434E07-3D83-BE17-0755-2C8D1D666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65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gf0ccd793ee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5" name="Google Shape;5395;gf0ccd793ee_0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6FB260FC-A5F4-765E-2D20-A94EBDDE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EF4C87E8-6577-EEB3-3A64-5A8AD68C4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D3CCC160-B140-DC93-9507-7AAF9EDFD4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8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24" name="Google Shape;524;p4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25" name="Google Shape;525;p4"/>
          <p:cNvGrpSpPr/>
          <p:nvPr/>
        </p:nvGrpSpPr>
        <p:grpSpPr>
          <a:xfrm>
            <a:off x="6767217" y="-684780"/>
            <a:ext cx="3111258" cy="3411394"/>
            <a:chOff x="6767217" y="-684780"/>
            <a:chExt cx="3111258" cy="3411394"/>
          </a:xfrm>
        </p:grpSpPr>
        <p:pic>
          <p:nvPicPr>
            <p:cNvPr id="526" name="Google Shape;52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941398" flipH="1">
              <a:off x="7383538" y="-403191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40387" flipH="1">
              <a:off x="8652159" y="1161965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8227" y="2194550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9" name="Google Shape;2059;p13"/>
          <p:cNvSpPr txBox="1">
            <a:spLocks noGrp="1"/>
          </p:cNvSpPr>
          <p:nvPr>
            <p:ph type="subTitle" idx="1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60" name="Google Shape;20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573548" y="-13321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89736" y="-1537200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677748" y="-187160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13"/>
          <p:cNvGrpSpPr/>
          <p:nvPr/>
        </p:nvGrpSpPr>
        <p:grpSpPr>
          <a:xfrm>
            <a:off x="-1482944" y="641143"/>
            <a:ext cx="11228671" cy="3465019"/>
            <a:chOff x="-1482944" y="641143"/>
            <a:chExt cx="11228671" cy="3465019"/>
          </a:xfrm>
        </p:grpSpPr>
        <p:grpSp>
          <p:nvGrpSpPr>
            <p:cNvPr id="2064" name="Google Shape;2064;p13"/>
            <p:cNvGrpSpPr/>
            <p:nvPr/>
          </p:nvGrpSpPr>
          <p:grpSpPr>
            <a:xfrm rot="2007150">
              <a:off x="-616905" y="644572"/>
              <a:ext cx="1051667" cy="3458160"/>
              <a:chOff x="6772950" y="1141500"/>
              <a:chExt cx="372575" cy="1225125"/>
            </a:xfrm>
          </p:grpSpPr>
          <p:sp>
            <p:nvSpPr>
              <p:cNvPr id="2065" name="Google Shape;2065;p1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6" name="Google Shape;2096;p13"/>
            <p:cNvGrpSpPr/>
            <p:nvPr/>
          </p:nvGrpSpPr>
          <p:grpSpPr>
            <a:xfrm rot="10800000">
              <a:off x="8007231" y="641671"/>
              <a:ext cx="1738496" cy="2398108"/>
              <a:chOff x="2763875" y="3698500"/>
              <a:chExt cx="1288825" cy="1777825"/>
            </a:xfrm>
          </p:grpSpPr>
          <p:sp>
            <p:nvSpPr>
              <p:cNvPr id="2097" name="Google Shape;2097;p1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2"/>
          <p:cNvSpPr txBox="1">
            <a:spLocks noGrp="1"/>
          </p:cNvSpPr>
          <p:nvPr>
            <p:ph type="body" idx="1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2" name="Google Shape;3442;p22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3443" name="Google Shape;34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4" name="Google Shape;3444;p22"/>
          <p:cNvGrpSpPr/>
          <p:nvPr/>
        </p:nvGrpSpPr>
        <p:grpSpPr>
          <a:xfrm>
            <a:off x="-558570" y="-1600139"/>
            <a:ext cx="10446749" cy="8077819"/>
            <a:chOff x="-558570" y="-1600139"/>
            <a:chExt cx="10446749" cy="8077819"/>
          </a:xfrm>
        </p:grpSpPr>
        <p:grpSp>
          <p:nvGrpSpPr>
            <p:cNvPr id="3445" name="Google Shape;3445;p22"/>
            <p:cNvGrpSpPr/>
            <p:nvPr/>
          </p:nvGrpSpPr>
          <p:grpSpPr>
            <a:xfrm rot="3045761" flipH="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3446" name="Google Shape;3446;p2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1" name="Google Shape;3561;p22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3562" name="Google Shape;3562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22"/>
            <p:cNvGrpSpPr/>
            <p:nvPr/>
          </p:nvGrpSpPr>
          <p:grpSpPr>
            <a:xfrm rot="-2362395" flipH="1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664" name="Google Shape;3664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>
            <a:spLocks noGrp="1"/>
          </p:cNvSpPr>
          <p:nvPr>
            <p:ph type="title" hasCustomPrompt="1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>
            <a:spLocks noGrp="1"/>
          </p:cNvSpPr>
          <p:nvPr>
            <p:ph type="subTitle" idx="1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7" name="Google Shape;4687;p28"/>
          <p:cNvSpPr txBox="1">
            <a:spLocks noGrp="1"/>
          </p:cNvSpPr>
          <p:nvPr>
            <p:ph type="title" idx="2" hasCustomPrompt="1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>
            <a:spLocks noGrp="1"/>
          </p:cNvSpPr>
          <p:nvPr>
            <p:ph type="subTitle" idx="3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8"/>
          <p:cNvSpPr txBox="1">
            <a:spLocks noGrp="1"/>
          </p:cNvSpPr>
          <p:nvPr>
            <p:ph type="title" idx="4" hasCustomPrompt="1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>
            <a:spLocks noGrp="1"/>
          </p:cNvSpPr>
          <p:nvPr>
            <p:ph type="subTitle" idx="5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2" r:id="rId5"/>
    <p:sldLayoutId id="2147483668" r:id="rId6"/>
    <p:sldLayoutId id="2147483674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jp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sv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>
          <a:extLst>
            <a:ext uri="{FF2B5EF4-FFF2-40B4-BE49-F238E27FC236}">
              <a16:creationId xmlns:a16="http://schemas.microsoft.com/office/drawing/2014/main" id="{EA051CC9-F3E2-B80C-26EF-0A2A74A2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273;p54">
            <a:extLst>
              <a:ext uri="{FF2B5EF4-FFF2-40B4-BE49-F238E27FC236}">
                <a16:creationId xmlns:a16="http://schemas.microsoft.com/office/drawing/2014/main" id="{0FA84B00-2242-6D10-08C7-6B2102C5D5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8275602" y="-155004"/>
            <a:ext cx="864652" cy="103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1EC08C-7EB5-4C95-A49A-09FEFD9437FB}"/>
              </a:ext>
            </a:extLst>
          </p:cNvPr>
          <p:cNvSpPr/>
          <p:nvPr/>
        </p:nvSpPr>
        <p:spPr>
          <a:xfrm>
            <a:off x="6559697" y="2117979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B963BC61-5C68-2043-0480-F2494EB2145C}"/>
              </a:ext>
            </a:extLst>
          </p:cNvPr>
          <p:cNvSpPr/>
          <p:nvPr/>
        </p:nvSpPr>
        <p:spPr>
          <a:xfrm>
            <a:off x="6945531" y="-10972"/>
            <a:ext cx="2478519" cy="2641833"/>
          </a:xfrm>
          <a:custGeom>
            <a:avLst/>
            <a:gdLst/>
            <a:ahLst/>
            <a:cxnLst/>
            <a:rect l="l" t="t" r="r" b="b"/>
            <a:pathLst>
              <a:path w="4842590" h="5161676">
                <a:moveTo>
                  <a:pt x="0" y="0"/>
                </a:moveTo>
                <a:lnTo>
                  <a:pt x="4842590" y="0"/>
                </a:lnTo>
                <a:lnTo>
                  <a:pt x="4842590" y="5161676"/>
                </a:lnTo>
                <a:lnTo>
                  <a:pt x="0" y="5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A0510-CC7C-2EEC-DA9B-3670862AF7F7}"/>
              </a:ext>
            </a:extLst>
          </p:cNvPr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87;p38">
            <a:extLst>
              <a:ext uri="{FF2B5EF4-FFF2-40B4-BE49-F238E27FC236}">
                <a16:creationId xmlns:a16="http://schemas.microsoft.com/office/drawing/2014/main" id="{6ADB8303-CA64-C0CE-D3EC-24337C98E77E}"/>
              </a:ext>
            </a:extLst>
          </p:cNvPr>
          <p:cNvSpPr/>
          <p:nvPr/>
        </p:nvSpPr>
        <p:spPr>
          <a:xfrm rot="-5400000">
            <a:off x="3111321" y="-154793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35">
            <a:extLst>
              <a:ext uri="{FF2B5EF4-FFF2-40B4-BE49-F238E27FC236}">
                <a16:creationId xmlns:a16="http://schemas.microsoft.com/office/drawing/2014/main" id="{69E25EF0-58E7-5D68-F865-461E8D3A80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34337" y="807628"/>
            <a:ext cx="5675325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EMOTIVERSE</a:t>
            </a:r>
            <a:br>
              <a:rPr lang="en-GB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Mood &amp; Productivity Through Music &amp; Social Interaction</a:t>
            </a:r>
            <a:b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84" name="Google Shape;5384;p35">
            <a:extLst>
              <a:ext uri="{FF2B5EF4-FFF2-40B4-BE49-F238E27FC236}">
                <a16:creationId xmlns:a16="http://schemas.microsoft.com/office/drawing/2014/main" id="{877BF590-D362-9A22-7B0A-3FA59F68F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2166" y="376069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Presented By: Team Caffeine</a:t>
            </a:r>
          </a:p>
        </p:txBody>
      </p:sp>
      <p:cxnSp>
        <p:nvCxnSpPr>
          <p:cNvPr id="5386" name="Google Shape;5386;p35">
            <a:extLst>
              <a:ext uri="{FF2B5EF4-FFF2-40B4-BE49-F238E27FC236}">
                <a16:creationId xmlns:a16="http://schemas.microsoft.com/office/drawing/2014/main" id="{3C78D2CF-964B-BC32-EB57-EBEA748BF827}"/>
              </a:ext>
            </a:extLst>
          </p:cNvPr>
          <p:cNvCxnSpPr/>
          <p:nvPr/>
        </p:nvCxnSpPr>
        <p:spPr>
          <a:xfrm>
            <a:off x="3467146" y="352794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7F998-1E31-744D-1E5E-F1A236C4553F}"/>
              </a:ext>
            </a:extLst>
          </p:cNvPr>
          <p:cNvSpPr/>
          <p:nvPr/>
        </p:nvSpPr>
        <p:spPr>
          <a:xfrm>
            <a:off x="3413337" y="-58919"/>
            <a:ext cx="1902219" cy="794980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5" name="Google Shape;1264;p54">
            <a:extLst>
              <a:ext uri="{FF2B5EF4-FFF2-40B4-BE49-F238E27FC236}">
                <a16:creationId xmlns:a16="http://schemas.microsoft.com/office/drawing/2014/main" id="{47F9D128-74B1-DBBD-5DAF-B3FF2F0E38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74739">
            <a:off x="95955" y="-80299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>
            <a:extLst>
              <a:ext uri="{FF2B5EF4-FFF2-40B4-BE49-F238E27FC236}">
                <a16:creationId xmlns:a16="http://schemas.microsoft.com/office/drawing/2014/main" id="{9B2AA186-8263-63D2-3A11-F1CD2C4407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9641" y="191192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69;p54">
            <a:extLst>
              <a:ext uri="{FF2B5EF4-FFF2-40B4-BE49-F238E27FC236}">
                <a16:creationId xmlns:a16="http://schemas.microsoft.com/office/drawing/2014/main" id="{339C2C28-69E1-866C-AF2A-2742C86B234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2588" y="76135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789;p60">
            <a:extLst>
              <a:ext uri="{FF2B5EF4-FFF2-40B4-BE49-F238E27FC236}">
                <a16:creationId xmlns:a16="http://schemas.microsoft.com/office/drawing/2014/main" id="{3676FA57-68D4-8668-3CE9-8F4CE6B1E68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430123">
            <a:off x="4258858" y="23880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294B9277-2287-2835-C0AF-9791CB50843C}"/>
              </a:ext>
            </a:extLst>
          </p:cNvPr>
          <p:cNvSpPr/>
          <p:nvPr/>
        </p:nvSpPr>
        <p:spPr>
          <a:xfrm flipH="1">
            <a:off x="-1107324" y="2855919"/>
            <a:ext cx="2454503" cy="2641833"/>
          </a:xfrm>
          <a:custGeom>
            <a:avLst/>
            <a:gdLst/>
            <a:ahLst/>
            <a:cxnLst/>
            <a:rect l="l" t="t" r="r" b="b"/>
            <a:pathLst>
              <a:path w="7798145" h="8393306">
                <a:moveTo>
                  <a:pt x="7798145" y="0"/>
                </a:moveTo>
                <a:lnTo>
                  <a:pt x="0" y="0"/>
                </a:lnTo>
                <a:lnTo>
                  <a:pt x="0" y="8393306"/>
                </a:lnTo>
                <a:lnTo>
                  <a:pt x="7798145" y="8393306"/>
                </a:lnTo>
                <a:lnTo>
                  <a:pt x="77981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F03F64-8C4F-E7AF-B768-A9CFF9237A8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9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0"/>
      <p:bldP spid="538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FD058388-D755-66E6-E73C-C56904D7FC7C}"/>
              </a:ext>
            </a:extLst>
          </p:cNvPr>
          <p:cNvSpPr/>
          <p:nvPr/>
        </p:nvSpPr>
        <p:spPr>
          <a:xfrm rot="-5400000">
            <a:off x="3782466" y="1113386"/>
            <a:ext cx="536083" cy="7129461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8AEF0-5CB9-F868-24D4-0028171C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8" y="262394"/>
            <a:ext cx="6843966" cy="40429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75604A-6C71-71D0-211B-DD6F49A4E154}"/>
              </a:ext>
            </a:extLst>
          </p:cNvPr>
          <p:cNvSpPr txBox="1"/>
          <p:nvPr/>
        </p:nvSpPr>
        <p:spPr>
          <a:xfrm>
            <a:off x="1528763" y="4410076"/>
            <a:ext cx="570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Storyboards of Sandy using </a:t>
            </a:r>
            <a:r>
              <a:rPr lang="en-US" sz="18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Emotiverse</a:t>
            </a:r>
            <a:r>
              <a:rPr lang="en-US" sz="1800" b="1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in various ways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358079-6DD1-D255-9DEF-E273496DAF73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42577216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F953C3D8-565B-DE9F-5494-43C9AC5F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52FA5BCA-5257-DCE2-B2A8-8EF1527C5EAB}"/>
              </a:ext>
            </a:extLst>
          </p:cNvPr>
          <p:cNvSpPr/>
          <p:nvPr/>
        </p:nvSpPr>
        <p:spPr>
          <a:xfrm rot="-5400000">
            <a:off x="4431406" y="-3481672"/>
            <a:ext cx="644604" cy="7936522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F2693F63-21F6-1263-CA5F-A188053A0E2B}"/>
              </a:ext>
            </a:extLst>
          </p:cNvPr>
          <p:cNvSpPr txBox="1">
            <a:spLocks/>
          </p:cNvSpPr>
          <p:nvPr/>
        </p:nvSpPr>
        <p:spPr>
          <a:xfrm>
            <a:off x="1560598" y="262558"/>
            <a:ext cx="745370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INITIAL SKETCHES  DESIGN  OF EMOTIVERSE 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CBCCB6F7-5B09-607C-9120-26F07BE454DF}"/>
              </a:ext>
            </a:extLst>
          </p:cNvPr>
          <p:cNvSpPr/>
          <p:nvPr/>
        </p:nvSpPr>
        <p:spPr>
          <a:xfrm>
            <a:off x="1220625" y="1019869"/>
            <a:ext cx="6702749" cy="3959344"/>
          </a:xfrm>
          <a:custGeom>
            <a:avLst/>
            <a:gdLst/>
            <a:ahLst/>
            <a:cxnLst/>
            <a:rect l="l" t="t" r="r" b="b"/>
            <a:pathLst>
              <a:path w="10233673" h="6818185">
                <a:moveTo>
                  <a:pt x="0" y="0"/>
                </a:moveTo>
                <a:lnTo>
                  <a:pt x="10233674" y="0"/>
                </a:lnTo>
                <a:lnTo>
                  <a:pt x="10233674" y="6818185"/>
                </a:lnTo>
                <a:lnTo>
                  <a:pt x="0" y="681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pic>
        <p:nvPicPr>
          <p:cNvPr id="6" name="Google Shape;5789;p60">
            <a:extLst>
              <a:ext uri="{FF2B5EF4-FFF2-40B4-BE49-F238E27FC236}">
                <a16:creationId xmlns:a16="http://schemas.microsoft.com/office/drawing/2014/main" id="{A9177AC4-0A70-7C5F-8396-3B0959829A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35072">
            <a:off x="4512789" y="-225829"/>
            <a:ext cx="481837" cy="6133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25F3BF13-6083-057A-60F1-3D05D7D3D9B7}"/>
              </a:ext>
            </a:extLst>
          </p:cNvPr>
          <p:cNvSpPr/>
          <p:nvPr/>
        </p:nvSpPr>
        <p:spPr>
          <a:xfrm>
            <a:off x="0" y="3415026"/>
            <a:ext cx="1303646" cy="2655574"/>
          </a:xfrm>
          <a:custGeom>
            <a:avLst/>
            <a:gdLst/>
            <a:ahLst/>
            <a:cxnLst/>
            <a:rect l="l" t="t" r="r" b="b"/>
            <a:pathLst>
              <a:path w="5297171" h="10790533">
                <a:moveTo>
                  <a:pt x="0" y="0"/>
                </a:moveTo>
                <a:lnTo>
                  <a:pt x="5297171" y="0"/>
                </a:lnTo>
                <a:lnTo>
                  <a:pt x="5297171" y="10790533"/>
                </a:lnTo>
                <a:lnTo>
                  <a:pt x="0" y="10790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F10D3D-2708-D552-23D3-3DBE10017493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101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4ED5AD3D-82E8-A508-FC65-E0400BCF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A8832777-412F-16E4-A551-00BA7352B5FC}"/>
              </a:ext>
            </a:extLst>
          </p:cNvPr>
          <p:cNvSpPr/>
          <p:nvPr/>
        </p:nvSpPr>
        <p:spPr>
          <a:xfrm rot="-5400000">
            <a:off x="4431406" y="-3481672"/>
            <a:ext cx="644604" cy="7936522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4CD4E28E-90A3-429C-E0F8-AA090CC0961E}"/>
              </a:ext>
            </a:extLst>
          </p:cNvPr>
          <p:cNvSpPr txBox="1">
            <a:spLocks/>
          </p:cNvSpPr>
          <p:nvPr/>
        </p:nvSpPr>
        <p:spPr>
          <a:xfrm>
            <a:off x="1160548" y="278389"/>
            <a:ext cx="745370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Ultra-Bold"/>
                <a:ea typeface="Agrandir Grand Ultra-Bold"/>
                <a:cs typeface="Agrandir Grand Ultra-Bold"/>
                <a:sym typeface="Agrandir Grand Ultra-Bold"/>
              </a:rPr>
              <a:t>OVERALL  FINAL  DESIGN  OF  EMOTIVERSE </a:t>
            </a:r>
          </a:p>
        </p:txBody>
      </p:sp>
      <p:pic>
        <p:nvPicPr>
          <p:cNvPr id="6" name="Google Shape;5789;p60">
            <a:extLst>
              <a:ext uri="{FF2B5EF4-FFF2-40B4-BE49-F238E27FC236}">
                <a16:creationId xmlns:a16="http://schemas.microsoft.com/office/drawing/2014/main" id="{CFAB6DE7-8B39-F6B9-EF47-639C91C372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35072">
            <a:off x="4601102" y="-223221"/>
            <a:ext cx="493102" cy="61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9">
            <a:extLst>
              <a:ext uri="{FF2B5EF4-FFF2-40B4-BE49-F238E27FC236}">
                <a16:creationId xmlns:a16="http://schemas.microsoft.com/office/drawing/2014/main" id="{CA2313BD-AABD-1086-9F02-FF1D77D66F91}"/>
              </a:ext>
            </a:extLst>
          </p:cNvPr>
          <p:cNvSpPr/>
          <p:nvPr/>
        </p:nvSpPr>
        <p:spPr>
          <a:xfrm>
            <a:off x="785447" y="1065073"/>
            <a:ext cx="7505545" cy="3515116"/>
          </a:xfrm>
          <a:custGeom>
            <a:avLst/>
            <a:gdLst/>
            <a:ahLst/>
            <a:cxnLst/>
            <a:rect l="l" t="t" r="r" b="b"/>
            <a:pathLst>
              <a:path w="14664138" h="6867741">
                <a:moveTo>
                  <a:pt x="0" y="0"/>
                </a:moveTo>
                <a:lnTo>
                  <a:pt x="14664138" y="0"/>
                </a:lnTo>
                <a:lnTo>
                  <a:pt x="14664138" y="6867740"/>
                </a:lnTo>
                <a:lnTo>
                  <a:pt x="0" y="6867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D2D728-33A0-832E-3FF7-2B130D79B354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0878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3038719-0C19-1F3B-2C8D-DF4728E4E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5EB19407-6453-74FE-5209-A61DED50199A}"/>
              </a:ext>
            </a:extLst>
          </p:cNvPr>
          <p:cNvSpPr/>
          <p:nvPr/>
        </p:nvSpPr>
        <p:spPr>
          <a:xfrm rot="-5400000">
            <a:off x="4276280" y="-858431"/>
            <a:ext cx="644604" cy="269003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A2096590-D964-8151-DF68-43719AE78F7E}"/>
              </a:ext>
            </a:extLst>
          </p:cNvPr>
          <p:cNvSpPr txBox="1">
            <a:spLocks/>
          </p:cNvSpPr>
          <p:nvPr/>
        </p:nvSpPr>
        <p:spPr>
          <a:xfrm>
            <a:off x="1026854" y="371077"/>
            <a:ext cx="745370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Ultra-Bold"/>
                <a:ea typeface="Agrandir Grand Ultra-Bold"/>
                <a:cs typeface="Agrandir Grand Ultra-Bold"/>
                <a:sym typeface="Agrandir Grand Ultra-Bold"/>
              </a:rPr>
              <a:t>BUT...</a:t>
            </a:r>
          </a:p>
        </p:txBody>
      </p:sp>
      <p:pic>
        <p:nvPicPr>
          <p:cNvPr id="6" name="Google Shape;5789;p60">
            <a:extLst>
              <a:ext uri="{FF2B5EF4-FFF2-40B4-BE49-F238E27FC236}">
                <a16:creationId xmlns:a16="http://schemas.microsoft.com/office/drawing/2014/main" id="{634226CA-C9F6-B7B9-F685-6CE871FA8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35072">
            <a:off x="4382748" y="-79324"/>
            <a:ext cx="414647" cy="5327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9">
            <a:extLst>
              <a:ext uri="{FF2B5EF4-FFF2-40B4-BE49-F238E27FC236}">
                <a16:creationId xmlns:a16="http://schemas.microsoft.com/office/drawing/2014/main" id="{40234AB4-707B-5C55-E82C-9609EBF00FE9}"/>
              </a:ext>
            </a:extLst>
          </p:cNvPr>
          <p:cNvSpPr/>
          <p:nvPr/>
        </p:nvSpPr>
        <p:spPr>
          <a:xfrm>
            <a:off x="741845" y="1059143"/>
            <a:ext cx="3613587" cy="3726127"/>
          </a:xfrm>
          <a:custGeom>
            <a:avLst/>
            <a:gdLst/>
            <a:ahLst/>
            <a:cxnLst/>
            <a:rect l="l" t="t" r="r" b="b"/>
            <a:pathLst>
              <a:path w="7631934" h="7869620">
                <a:moveTo>
                  <a:pt x="0" y="0"/>
                </a:moveTo>
                <a:lnTo>
                  <a:pt x="7631934" y="0"/>
                </a:lnTo>
                <a:lnTo>
                  <a:pt x="7631934" y="7869620"/>
                </a:lnTo>
                <a:lnTo>
                  <a:pt x="0" y="786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" t="-12938" r="-950" b="-6729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7601AC0-7766-49F2-F48D-C4D50153E1D5}"/>
              </a:ext>
            </a:extLst>
          </p:cNvPr>
          <p:cNvSpPr/>
          <p:nvPr/>
        </p:nvSpPr>
        <p:spPr>
          <a:xfrm>
            <a:off x="4788568" y="1059143"/>
            <a:ext cx="3613587" cy="3519489"/>
          </a:xfrm>
          <a:custGeom>
            <a:avLst/>
            <a:gdLst/>
            <a:ahLst/>
            <a:cxnLst/>
            <a:rect l="l" t="t" r="r" b="b"/>
            <a:pathLst>
              <a:path w="8058142" h="7848307">
                <a:moveTo>
                  <a:pt x="0" y="0"/>
                </a:moveTo>
                <a:lnTo>
                  <a:pt x="8058142" y="0"/>
                </a:lnTo>
                <a:lnTo>
                  <a:pt x="8058142" y="7848306"/>
                </a:lnTo>
                <a:lnTo>
                  <a:pt x="0" y="7848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673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64518A-EF63-0873-1B5B-49CD3FA82FE5}"/>
              </a:ext>
            </a:extLst>
          </p:cNvPr>
          <p:cNvSpPr/>
          <p:nvPr/>
        </p:nvSpPr>
        <p:spPr>
          <a:xfrm>
            <a:off x="8426925" y="4339036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278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7456FA5C-D28D-8F57-F2CB-D772A647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71C6D205-24DE-ACF7-2779-7E0C7AE80D2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BD02DE2C-0229-2A8E-BF45-0DCA09C9D10C}"/>
              </a:ext>
            </a:extLst>
          </p:cNvPr>
          <p:cNvSpPr txBox="1">
            <a:spLocks/>
          </p:cNvSpPr>
          <p:nvPr/>
        </p:nvSpPr>
        <p:spPr>
          <a:xfrm>
            <a:off x="541432" y="322614"/>
            <a:ext cx="5469228" cy="37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ADDRESSING THE CONFUSION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72F6588F-BC26-0FFE-CEFB-0BFEAE0EB3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23344" y="903623"/>
            <a:ext cx="4254864" cy="3572961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0F6559C7-20D0-90F8-CAF9-5CC52AF7C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6E6DE-79E9-09BF-B42F-F0E5B2BE1D52}"/>
              </a:ext>
            </a:extLst>
          </p:cNvPr>
          <p:cNvSpPr txBox="1"/>
          <p:nvPr/>
        </p:nvSpPr>
        <p:spPr>
          <a:xfrm>
            <a:off x="146135" y="955852"/>
            <a:ext cx="4288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🎵 Playlist Location Issue: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placed on the mood tracking screen, it  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wasn't very clear.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Solution: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Moved to the music screen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 a homepage shortcut.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Navigation Fix: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Redesigned layout to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replace inconvenient swipe navigation.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🏷️ Clarity: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buttons are now labeled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better usability.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F61AA16C-2FB7-170E-7907-EDC00E302F1C}"/>
              </a:ext>
            </a:extLst>
          </p:cNvPr>
          <p:cNvSpPr/>
          <p:nvPr/>
        </p:nvSpPr>
        <p:spPr>
          <a:xfrm rot="-5400000">
            <a:off x="6460263" y="2107993"/>
            <a:ext cx="536083" cy="457200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289EB4-964F-337E-0225-DBD37F548E40}"/>
              </a:ext>
            </a:extLst>
          </p:cNvPr>
          <p:cNvSpPr txBox="1"/>
          <p:nvPr/>
        </p:nvSpPr>
        <p:spPr>
          <a:xfrm>
            <a:off x="4313987" y="4015704"/>
            <a:ext cx="4572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Addressing the confusion of accessing the recommended playlist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DB1752-EA53-A378-5DD4-E307EAEE7F66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86209C46-D5B3-F568-4E32-0CE69E2EB729}"/>
              </a:ext>
            </a:extLst>
          </p:cNvPr>
          <p:cNvSpPr/>
          <p:nvPr/>
        </p:nvSpPr>
        <p:spPr>
          <a:xfrm>
            <a:off x="4442304" y="913567"/>
            <a:ext cx="4578353" cy="3048850"/>
          </a:xfrm>
          <a:custGeom>
            <a:avLst/>
            <a:gdLst/>
            <a:ahLst/>
            <a:cxnLst/>
            <a:rect l="l" t="t" r="r" b="b"/>
            <a:pathLst>
              <a:path w="6648048" h="6146983">
                <a:moveTo>
                  <a:pt x="0" y="0"/>
                </a:moveTo>
                <a:lnTo>
                  <a:pt x="6648048" y="0"/>
                </a:lnTo>
                <a:lnTo>
                  <a:pt x="6648048" y="6146984"/>
                </a:lnTo>
                <a:lnTo>
                  <a:pt x="0" y="6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939910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D0AD46F7-754C-A019-7DB2-DFFA6EC6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916E2AE6-ED39-DD9E-55A4-97FB78D435D3}"/>
              </a:ext>
            </a:extLst>
          </p:cNvPr>
          <p:cNvSpPr/>
          <p:nvPr/>
        </p:nvSpPr>
        <p:spPr>
          <a:xfrm rot="5400000">
            <a:off x="3637651" y="-3132757"/>
            <a:ext cx="414819" cy="7245077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B59D4C12-5D2C-4EBA-BF74-A92F19F719A9}"/>
              </a:ext>
            </a:extLst>
          </p:cNvPr>
          <p:cNvSpPr txBox="1">
            <a:spLocks/>
          </p:cNvSpPr>
          <p:nvPr/>
        </p:nvSpPr>
        <p:spPr>
          <a:xfrm>
            <a:off x="381975" y="378147"/>
            <a:ext cx="692616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ENHANCING USER CONTROL AND FLEXIBILITY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BF17C9F9-90FC-02AE-409B-88891CCDE3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23344" y="903623"/>
            <a:ext cx="4349497" cy="386173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BDE59-633D-933D-3DC5-9285A02C7C3C}"/>
              </a:ext>
            </a:extLst>
          </p:cNvPr>
          <p:cNvSpPr txBox="1"/>
          <p:nvPr/>
        </p:nvSpPr>
        <p:spPr>
          <a:xfrm>
            <a:off x="264051" y="904093"/>
            <a:ext cx="42578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💬 User Feedback: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wanted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more control over entering speaker     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and study mode separately.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Issue: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modes were combined on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same screen, limiting flexibility.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Solution: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Separated the connection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process into different screens with   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shortcuts to switch between them.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🏠 Home Screen Shortcut: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quick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access to connect to the speaker or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enter study mode.</a:t>
            </a:r>
          </a:p>
        </p:txBody>
      </p:sp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48DC7AB5-DD11-C29C-7234-CB082805FD91}"/>
              </a:ext>
            </a:extLst>
          </p:cNvPr>
          <p:cNvSpPr/>
          <p:nvPr/>
        </p:nvSpPr>
        <p:spPr>
          <a:xfrm rot="-5400000">
            <a:off x="6460264" y="2211311"/>
            <a:ext cx="536083" cy="457200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B58CAF-2DE0-7B0F-0972-B2B29BA6729D}"/>
              </a:ext>
            </a:extLst>
          </p:cNvPr>
          <p:cNvSpPr txBox="1"/>
          <p:nvPr/>
        </p:nvSpPr>
        <p:spPr>
          <a:xfrm>
            <a:off x="4209212" y="4252101"/>
            <a:ext cx="541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The process of connecting to speaker.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741E60-7D4D-CD28-A946-7EE704AFB1EA}"/>
              </a:ext>
            </a:extLst>
          </p:cNvPr>
          <p:cNvSpPr/>
          <p:nvPr/>
        </p:nvSpPr>
        <p:spPr>
          <a:xfrm>
            <a:off x="8341446" y="4429126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225406E4-2F99-FB92-D3B5-0C574773AD61}"/>
              </a:ext>
            </a:extLst>
          </p:cNvPr>
          <p:cNvSpPr/>
          <p:nvPr/>
        </p:nvSpPr>
        <p:spPr>
          <a:xfrm>
            <a:off x="4521920" y="792967"/>
            <a:ext cx="4437643" cy="3436302"/>
          </a:xfrm>
          <a:custGeom>
            <a:avLst/>
            <a:gdLst/>
            <a:ahLst/>
            <a:cxnLst/>
            <a:rect l="l" t="t" r="r" b="b"/>
            <a:pathLst>
              <a:path w="7594718" h="6047294">
                <a:moveTo>
                  <a:pt x="0" y="0"/>
                </a:moveTo>
                <a:lnTo>
                  <a:pt x="7594719" y="0"/>
                </a:lnTo>
                <a:lnTo>
                  <a:pt x="7594719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90E4A223-C278-1722-4D27-F4AA1D482D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92019" flipH="1">
            <a:off x="-403814" y="3903433"/>
            <a:ext cx="1252670" cy="190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394BEC31-826E-4B7F-88EB-2599C161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E290C4DE-41C7-D026-8E5B-DDD397FA4504}"/>
              </a:ext>
            </a:extLst>
          </p:cNvPr>
          <p:cNvSpPr/>
          <p:nvPr/>
        </p:nvSpPr>
        <p:spPr>
          <a:xfrm rot="5400000">
            <a:off x="3637651" y="-3132757"/>
            <a:ext cx="414819" cy="7245077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57098DE3-2C19-8107-751A-78429ECFFA67}"/>
              </a:ext>
            </a:extLst>
          </p:cNvPr>
          <p:cNvSpPr txBox="1">
            <a:spLocks/>
          </p:cNvSpPr>
          <p:nvPr/>
        </p:nvSpPr>
        <p:spPr>
          <a:xfrm>
            <a:off x="381975" y="378147"/>
            <a:ext cx="692616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ENHANCING USER CONTROL AND FLEXIBILITY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27B623D7-7258-3E2B-C38C-ABD0E28BC8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23344" y="903623"/>
            <a:ext cx="4349497" cy="3861730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B0E021D7-E005-644D-F216-B9D0128B49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7D34B4-04A3-8FA0-8E5B-08F2A4D7C8DC}"/>
              </a:ext>
            </a:extLst>
          </p:cNvPr>
          <p:cNvSpPr txBox="1"/>
          <p:nvPr/>
        </p:nvSpPr>
        <p:spPr>
          <a:xfrm>
            <a:off x="123339" y="988800"/>
            <a:ext cx="4448661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🎨 Speaker Connection Issue: 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Customizing the background or     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animation every time was distracting.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⚙️ Fix: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an option to set a default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background and animation in settings,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removing the prompt during connection.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🚀 Result: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control,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flexibility, and a smoother experience.</a:t>
            </a:r>
          </a:p>
        </p:txBody>
      </p:sp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C81C88D8-C047-4EE0-C57E-D4BB111DE07A}"/>
              </a:ext>
            </a:extLst>
          </p:cNvPr>
          <p:cNvSpPr/>
          <p:nvPr/>
        </p:nvSpPr>
        <p:spPr>
          <a:xfrm rot="-5400000">
            <a:off x="6460264" y="2211311"/>
            <a:ext cx="536083" cy="457200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71C4C-CC97-55D4-A9B1-7839C320D983}"/>
              </a:ext>
            </a:extLst>
          </p:cNvPr>
          <p:cNvSpPr txBox="1"/>
          <p:nvPr/>
        </p:nvSpPr>
        <p:spPr>
          <a:xfrm>
            <a:off x="4209212" y="4252101"/>
            <a:ext cx="541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The process of connecting to speaker.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0BE022-6C57-0E33-42CC-B2D59FB2DFDA}"/>
              </a:ext>
            </a:extLst>
          </p:cNvPr>
          <p:cNvSpPr/>
          <p:nvPr/>
        </p:nvSpPr>
        <p:spPr>
          <a:xfrm>
            <a:off x="8341446" y="4429126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A7011FE6-C4A3-466F-86CF-58CEC535AE7E}"/>
              </a:ext>
            </a:extLst>
          </p:cNvPr>
          <p:cNvSpPr/>
          <p:nvPr/>
        </p:nvSpPr>
        <p:spPr>
          <a:xfrm>
            <a:off x="4610056" y="792967"/>
            <a:ext cx="4349507" cy="3436302"/>
          </a:xfrm>
          <a:custGeom>
            <a:avLst/>
            <a:gdLst/>
            <a:ahLst/>
            <a:cxnLst/>
            <a:rect l="l" t="t" r="r" b="b"/>
            <a:pathLst>
              <a:path w="7594718" h="6047294">
                <a:moveTo>
                  <a:pt x="0" y="0"/>
                </a:moveTo>
                <a:lnTo>
                  <a:pt x="7594719" y="0"/>
                </a:lnTo>
                <a:lnTo>
                  <a:pt x="7594719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8113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13ECA283-933D-0538-F04D-6BBE9D52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06ABC247-756C-2672-CAAF-00F4DE2689CC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B6BA2B32-27BB-7330-1DE2-620C7F710A2E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78813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ADDING A REWARDS SYSTEM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80CD447-BED9-90FD-6BD0-01857827FC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257241" y="910661"/>
            <a:ext cx="4349497" cy="3707836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5CCA-E305-7A50-BDE3-87C5BD74438B}"/>
              </a:ext>
            </a:extLst>
          </p:cNvPr>
          <p:cNvSpPr txBox="1"/>
          <p:nvPr/>
        </p:nvSpPr>
        <p:spPr>
          <a:xfrm>
            <a:off x="541431" y="1087878"/>
            <a:ext cx="403056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Key Insight: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Incentives are crucial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user engagement.</a:t>
            </a:r>
          </a:p>
          <a:p>
            <a:pPr>
              <a:spcBef>
                <a:spcPts val="10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🗣️ Feedback: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wanted motivation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to continue using the app.</a:t>
            </a:r>
          </a:p>
          <a:p>
            <a:pPr>
              <a:spcBef>
                <a:spcPts val="10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🎁 Solution: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a currency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based rewards system.</a:t>
            </a:r>
          </a:p>
          <a:p>
            <a:pPr>
              <a:spcBef>
                <a:spcPts val="10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💰 Earning Rewards: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earn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currency by inputting mood or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studying for a set time.</a:t>
            </a:r>
          </a:p>
        </p:txBody>
      </p:sp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8E95D36A-5BC5-FD70-58B8-032CDA8D9681}"/>
              </a:ext>
            </a:extLst>
          </p:cNvPr>
          <p:cNvSpPr/>
          <p:nvPr/>
        </p:nvSpPr>
        <p:spPr>
          <a:xfrm rot="-5400000">
            <a:off x="6460263" y="2209868"/>
            <a:ext cx="536083" cy="457200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50F3EC-1B7D-D1CE-8C10-50659AD1CAFC}"/>
              </a:ext>
            </a:extLst>
          </p:cNvPr>
          <p:cNvSpPr txBox="1"/>
          <p:nvPr/>
        </p:nvSpPr>
        <p:spPr>
          <a:xfrm>
            <a:off x="4019407" y="4249170"/>
            <a:ext cx="541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Incentives that can be used for customization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1E7045-74E1-0AAA-7DF5-0F6A1B3DC6C1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63C36277-D8A2-A083-1C3B-5D21DA06FD9D}"/>
              </a:ext>
            </a:extLst>
          </p:cNvPr>
          <p:cNvSpPr/>
          <p:nvPr/>
        </p:nvSpPr>
        <p:spPr>
          <a:xfrm>
            <a:off x="4572000" y="760428"/>
            <a:ext cx="4387564" cy="3365523"/>
          </a:xfrm>
          <a:custGeom>
            <a:avLst/>
            <a:gdLst/>
            <a:ahLst/>
            <a:cxnLst/>
            <a:rect l="l" t="t" r="r" b="b"/>
            <a:pathLst>
              <a:path w="6603005" h="6158657">
                <a:moveTo>
                  <a:pt x="0" y="0"/>
                </a:moveTo>
                <a:lnTo>
                  <a:pt x="6603005" y="0"/>
                </a:lnTo>
                <a:lnTo>
                  <a:pt x="6603005" y="6158657"/>
                </a:lnTo>
                <a:lnTo>
                  <a:pt x="0" y="6158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8FA204DA-3DDE-64CE-A8FD-ABDE46611E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4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E67D952-CCDE-79FE-FBAD-C21243CE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5DD686F3-051F-2E77-2820-4ECEA12566AE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9CC134C5-3129-6F4D-39ED-A4B7F0C62128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78813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ADDING A REWARDS SYSTEM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0A5D1555-4D3D-0A7C-50DD-157870472D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23346" y="903624"/>
            <a:ext cx="4349497" cy="2369114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A8BC4-D70B-85D9-21FC-6CCAAAC2254D}"/>
              </a:ext>
            </a:extLst>
          </p:cNvPr>
          <p:cNvSpPr txBox="1"/>
          <p:nvPr/>
        </p:nvSpPr>
        <p:spPr>
          <a:xfrm>
            <a:off x="411735" y="1120963"/>
            <a:ext cx="4030569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🏠 Spending Rewards: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 can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be used to buy avatars and room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customizations.</a:t>
            </a:r>
          </a:p>
          <a:p>
            <a:pPr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🚀 Result: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engagement and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enjoyment of the app.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58643383-58A6-6DC2-2CFF-3C94B0929765}"/>
              </a:ext>
            </a:extLst>
          </p:cNvPr>
          <p:cNvSpPr/>
          <p:nvPr/>
        </p:nvSpPr>
        <p:spPr>
          <a:xfrm rot="-5400000">
            <a:off x="6460263" y="2209868"/>
            <a:ext cx="536083" cy="457200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A0548-D209-23E0-32C9-E6725B879166}"/>
              </a:ext>
            </a:extLst>
          </p:cNvPr>
          <p:cNvSpPr txBox="1"/>
          <p:nvPr/>
        </p:nvSpPr>
        <p:spPr>
          <a:xfrm>
            <a:off x="4019407" y="4249170"/>
            <a:ext cx="541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Incentives that can be used for customization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8BB653-2A1D-EFA5-40CB-758E5E881927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DE53C4DC-4C72-9F16-8332-F70F78CFF086}"/>
              </a:ext>
            </a:extLst>
          </p:cNvPr>
          <p:cNvSpPr/>
          <p:nvPr/>
        </p:nvSpPr>
        <p:spPr>
          <a:xfrm>
            <a:off x="4442304" y="760428"/>
            <a:ext cx="4517260" cy="3365523"/>
          </a:xfrm>
          <a:custGeom>
            <a:avLst/>
            <a:gdLst/>
            <a:ahLst/>
            <a:cxnLst/>
            <a:rect l="l" t="t" r="r" b="b"/>
            <a:pathLst>
              <a:path w="6603005" h="6158657">
                <a:moveTo>
                  <a:pt x="0" y="0"/>
                </a:moveTo>
                <a:lnTo>
                  <a:pt x="6603005" y="0"/>
                </a:lnTo>
                <a:lnTo>
                  <a:pt x="6603005" y="6158657"/>
                </a:lnTo>
                <a:lnTo>
                  <a:pt x="0" y="6158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373CAF7E-65C6-63B4-16AB-17D8554F550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7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8B369D18-5977-74FF-CE42-C6DA7E6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6F0C23E1-7BC9-496C-D99E-2CCE8BF56900}"/>
              </a:ext>
            </a:extLst>
          </p:cNvPr>
          <p:cNvSpPr/>
          <p:nvPr/>
        </p:nvSpPr>
        <p:spPr>
          <a:xfrm rot="-5400000">
            <a:off x="4291413" y="-3190691"/>
            <a:ext cx="644604" cy="735456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E7587E9B-3204-BE7F-2CA2-D9962CD99E41}"/>
              </a:ext>
            </a:extLst>
          </p:cNvPr>
          <p:cNvSpPr txBox="1">
            <a:spLocks/>
          </p:cNvSpPr>
          <p:nvPr/>
        </p:nvSpPr>
        <p:spPr>
          <a:xfrm>
            <a:off x="1160548" y="278389"/>
            <a:ext cx="745370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Ultra-Bold"/>
                <a:ea typeface="Agrandir Grand Ultra-Bold"/>
                <a:cs typeface="Agrandir Grand Ultra-Bold"/>
                <a:sym typeface="Agrandir Grand Ultra-Bold"/>
              </a:rPr>
              <a:t>FEATURES ADDED AFTER FEEDBACK</a:t>
            </a:r>
          </a:p>
        </p:txBody>
      </p:sp>
      <p:pic>
        <p:nvPicPr>
          <p:cNvPr id="6" name="Google Shape;5789;p60">
            <a:extLst>
              <a:ext uri="{FF2B5EF4-FFF2-40B4-BE49-F238E27FC236}">
                <a16:creationId xmlns:a16="http://schemas.microsoft.com/office/drawing/2014/main" id="{95E75310-C517-EB36-62E0-590CE76A28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35072">
            <a:off x="4601102" y="-223221"/>
            <a:ext cx="493102" cy="6165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9">
            <a:extLst>
              <a:ext uri="{FF2B5EF4-FFF2-40B4-BE49-F238E27FC236}">
                <a16:creationId xmlns:a16="http://schemas.microsoft.com/office/drawing/2014/main" id="{C9CE8382-484C-8BD7-9B70-03BA74FAF91E}"/>
              </a:ext>
            </a:extLst>
          </p:cNvPr>
          <p:cNvSpPr/>
          <p:nvPr/>
        </p:nvSpPr>
        <p:spPr>
          <a:xfrm>
            <a:off x="544165" y="992099"/>
            <a:ext cx="3834191" cy="3947687"/>
          </a:xfrm>
          <a:custGeom>
            <a:avLst/>
            <a:gdLst/>
            <a:ahLst/>
            <a:cxnLst/>
            <a:rect l="l" t="t" r="r" b="b"/>
            <a:pathLst>
              <a:path w="6174196" h="6356958">
                <a:moveTo>
                  <a:pt x="0" y="0"/>
                </a:moveTo>
                <a:lnTo>
                  <a:pt x="6174195" y="0"/>
                </a:lnTo>
                <a:lnTo>
                  <a:pt x="617419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D7B3C40-8098-1ECA-6675-61C4348766C5}"/>
              </a:ext>
            </a:extLst>
          </p:cNvPr>
          <p:cNvSpPr/>
          <p:nvPr/>
        </p:nvSpPr>
        <p:spPr>
          <a:xfrm>
            <a:off x="4572000" y="938889"/>
            <a:ext cx="3804583" cy="4054106"/>
          </a:xfrm>
          <a:custGeom>
            <a:avLst/>
            <a:gdLst/>
            <a:ahLst/>
            <a:cxnLst/>
            <a:rect l="l" t="t" r="r" b="b"/>
            <a:pathLst>
              <a:path w="6126518" h="6528324">
                <a:moveTo>
                  <a:pt x="0" y="0"/>
                </a:moveTo>
                <a:lnTo>
                  <a:pt x="6126519" y="0"/>
                </a:lnTo>
                <a:lnTo>
                  <a:pt x="6126519" y="6528325"/>
                </a:lnTo>
                <a:lnTo>
                  <a:pt x="0" y="6528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7" r="-1347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038E988-FA8F-F8FA-14D6-2C46FA74EE8C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790369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273995" y="1885232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6121">
            <a:off x="7878917" y="3164374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3337" y="0"/>
            <a:ext cx="1902219" cy="736061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6" name="Google Shape;1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72119">
            <a:off x="29483" y="2567956"/>
            <a:ext cx="864652" cy="103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57478">
            <a:off x="8465777" y="-213688"/>
            <a:ext cx="712445" cy="99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557" y="2655713"/>
            <a:ext cx="1521985" cy="13070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36542" y="70534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/>
              <a:t>Submitted By</a:t>
            </a:r>
            <a:endParaRPr lang="en-US" sz="2800" dirty="0"/>
          </a:p>
        </p:txBody>
      </p:sp>
      <p:pic>
        <p:nvPicPr>
          <p:cNvPr id="22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8285320" y="2857099"/>
            <a:ext cx="814722" cy="1394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90;p38"/>
          <p:cNvSpPr/>
          <p:nvPr/>
        </p:nvSpPr>
        <p:spPr>
          <a:xfrm rot="5400000">
            <a:off x="2066273" y="917640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60;p59"/>
          <p:cNvSpPr/>
          <p:nvPr/>
        </p:nvSpPr>
        <p:spPr>
          <a:xfrm flipH="1">
            <a:off x="1091794" y="532549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solidFill>
              <a:srgbClr val="FFEED4"/>
            </a:solidFill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996380" y="2068111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Tamanna Islam 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2021-3-60-125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590;p38"/>
          <p:cNvSpPr/>
          <p:nvPr/>
        </p:nvSpPr>
        <p:spPr>
          <a:xfrm rot="5400000">
            <a:off x="6439742" y="905133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60;p59"/>
          <p:cNvSpPr/>
          <p:nvPr/>
        </p:nvSpPr>
        <p:spPr>
          <a:xfrm flipH="1">
            <a:off x="5465263" y="520042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solidFill>
              <a:srgbClr val="FFEED4"/>
            </a:solidFill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5369849" y="2055604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9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M. Shahria Alam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2021-3-60-016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590;p38"/>
          <p:cNvSpPr/>
          <p:nvPr/>
        </p:nvSpPr>
        <p:spPr>
          <a:xfrm rot="5400000">
            <a:off x="2326354" y="3231372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60;p59"/>
          <p:cNvSpPr/>
          <p:nvPr/>
        </p:nvSpPr>
        <p:spPr>
          <a:xfrm flipH="1">
            <a:off x="1351875" y="2846281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1256461" y="4381843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Golam Kibria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2021-3-60-215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590;p38"/>
          <p:cNvSpPr/>
          <p:nvPr/>
        </p:nvSpPr>
        <p:spPr>
          <a:xfrm rot="5400000">
            <a:off x="6156899" y="3228525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60;p59"/>
          <p:cNvSpPr/>
          <p:nvPr/>
        </p:nvSpPr>
        <p:spPr>
          <a:xfrm flipH="1">
            <a:off x="5182420" y="2843434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5087006" y="4378996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Shekh</a:t>
            </a: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Maruf </a:t>
            </a:r>
          </a:p>
          <a:p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2021-3-60-157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oogle Shape;57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13421">
            <a:off x="1803098" y="2585311"/>
            <a:ext cx="392453" cy="6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57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13421">
            <a:off x="5947023" y="280020"/>
            <a:ext cx="392453" cy="6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57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13421">
            <a:off x="5660582" y="2603712"/>
            <a:ext cx="392453" cy="6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579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329318">
            <a:off x="7931524" y="3272023"/>
            <a:ext cx="1592481" cy="241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57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13421">
            <a:off x="1515240" y="305295"/>
            <a:ext cx="392453" cy="6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69D25-357A-EA62-6E9B-57AA0621D2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092" y="3107364"/>
            <a:ext cx="1025283" cy="1016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D4FBC-9625-6709-85D9-A8EFF6EE7D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085" y="792310"/>
            <a:ext cx="1009210" cy="1007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EB1EE-1AC4-AFBC-E1E4-35A91DC587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283" y="3055399"/>
            <a:ext cx="1051978" cy="1046484"/>
          </a:xfrm>
          <a:prstGeom prst="rect">
            <a:avLst/>
          </a:prstGeom>
        </p:spPr>
      </p:pic>
      <p:pic>
        <p:nvPicPr>
          <p:cNvPr id="10" name="Picture 9" descr="A person in a suit&#10;&#10;AI-generated content may be incorrect.">
            <a:extLst>
              <a:ext uri="{FF2B5EF4-FFF2-40B4-BE49-F238E27FC236}">
                <a16:creationId xmlns:a16="http://schemas.microsoft.com/office/drawing/2014/main" id="{84B5C5D9-CE37-7020-79E0-C6EA34E100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930" y="760414"/>
            <a:ext cx="1041209" cy="10412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C3F7E56-A4AC-8AF7-0152-41AC14F7522A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464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5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50"/>
                            </p:stCondLst>
                            <p:childTnLst>
                              <p:par>
                                <p:cTn id="7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1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50"/>
                            </p:stCondLst>
                            <p:childTnLst>
                              <p:par>
                                <p:cTn id="8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6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8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8" grpId="0" animBg="1"/>
      <p:bldP spid="31" grpId="0" animBg="1"/>
      <p:bldP spid="32" grpId="0"/>
      <p:bldP spid="33" grpId="0" animBg="1"/>
      <p:bldP spid="34" grpId="0" animBg="1"/>
      <p:bldP spid="36" grpId="0"/>
      <p:bldP spid="37" grpId="0" animBg="1"/>
      <p:bldP spid="38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E28261D-26C7-0CA7-14F2-D4A698A9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7;p38">
            <a:extLst>
              <a:ext uri="{FF2B5EF4-FFF2-40B4-BE49-F238E27FC236}">
                <a16:creationId xmlns:a16="http://schemas.microsoft.com/office/drawing/2014/main" id="{DE5C252A-7E0C-20C4-0F83-02D601D79A7E}"/>
              </a:ext>
            </a:extLst>
          </p:cNvPr>
          <p:cNvSpPr/>
          <p:nvPr/>
        </p:nvSpPr>
        <p:spPr>
          <a:xfrm rot="-5400000">
            <a:off x="4291413" y="-3190691"/>
            <a:ext cx="644604" cy="7354560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3499"/>
              </a:lnSpc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2302F2B8-2C65-0821-7B78-490118EABAED}"/>
              </a:ext>
            </a:extLst>
          </p:cNvPr>
          <p:cNvSpPr txBox="1">
            <a:spLocks/>
          </p:cNvSpPr>
          <p:nvPr/>
        </p:nvSpPr>
        <p:spPr>
          <a:xfrm>
            <a:off x="1160548" y="278389"/>
            <a:ext cx="745370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algn="ctr"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Ultra-Bold"/>
                <a:ea typeface="Agrandir Grand Ultra-Bold"/>
                <a:cs typeface="Agrandir Grand Ultra-Bold"/>
                <a:sym typeface="Agrandir Grand Ultra-Bold"/>
              </a:rPr>
              <a:t>FEATURES ADDED AFTER FEEDBACK</a:t>
            </a:r>
          </a:p>
        </p:txBody>
      </p:sp>
      <p:pic>
        <p:nvPicPr>
          <p:cNvPr id="6" name="Google Shape;5789;p60">
            <a:extLst>
              <a:ext uri="{FF2B5EF4-FFF2-40B4-BE49-F238E27FC236}">
                <a16:creationId xmlns:a16="http://schemas.microsoft.com/office/drawing/2014/main" id="{BB7279CD-4B9A-B774-5209-657C0850DC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35072">
            <a:off x="4601102" y="-223221"/>
            <a:ext cx="493102" cy="61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9">
            <a:extLst>
              <a:ext uri="{FF2B5EF4-FFF2-40B4-BE49-F238E27FC236}">
                <a16:creationId xmlns:a16="http://schemas.microsoft.com/office/drawing/2014/main" id="{3EA7197E-DCE0-86E3-8601-93E6681D65AD}"/>
              </a:ext>
            </a:extLst>
          </p:cNvPr>
          <p:cNvSpPr/>
          <p:nvPr/>
        </p:nvSpPr>
        <p:spPr>
          <a:xfrm>
            <a:off x="640173" y="934790"/>
            <a:ext cx="3768195" cy="3930321"/>
          </a:xfrm>
          <a:custGeom>
            <a:avLst/>
            <a:gdLst/>
            <a:ahLst/>
            <a:cxnLst/>
            <a:rect l="l" t="t" r="r" b="b"/>
            <a:pathLst>
              <a:path w="6094734" h="6356958">
                <a:moveTo>
                  <a:pt x="0" y="0"/>
                </a:moveTo>
                <a:lnTo>
                  <a:pt x="6094734" y="0"/>
                </a:lnTo>
                <a:lnTo>
                  <a:pt x="60947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E482675-0B85-A84A-0B05-26DF018F8F52}"/>
              </a:ext>
            </a:extLst>
          </p:cNvPr>
          <p:cNvSpPr/>
          <p:nvPr/>
        </p:nvSpPr>
        <p:spPr>
          <a:xfrm>
            <a:off x="4572000" y="922993"/>
            <a:ext cx="3768196" cy="3935453"/>
          </a:xfrm>
          <a:custGeom>
            <a:avLst/>
            <a:gdLst/>
            <a:ahLst/>
            <a:cxnLst/>
            <a:rect l="l" t="t" r="r" b="b"/>
            <a:pathLst>
              <a:path w="6086787" h="6356958">
                <a:moveTo>
                  <a:pt x="0" y="0"/>
                </a:moveTo>
                <a:lnTo>
                  <a:pt x="6086788" y="0"/>
                </a:lnTo>
                <a:lnTo>
                  <a:pt x="60867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2A37A9-B0EB-3B71-25A8-ED9AE1F50935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9509439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/>
          <p:cNvSpPr/>
          <p:nvPr/>
        </p:nvSpPr>
        <p:spPr>
          <a:xfrm rot="-5400000">
            <a:off x="2901318" y="-1490936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07" y="116184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048855" y="295800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/>
          <p:cNvSpPr txBox="1">
            <a:spLocks/>
          </p:cNvSpPr>
          <p:nvPr/>
        </p:nvSpPr>
        <p:spPr>
          <a:xfrm>
            <a:off x="1152634" y="1234973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6600" dirty="0">
                <a:latin typeface="+mj-lt"/>
              </a:rPr>
              <a:t>Thank You!</a:t>
            </a:r>
          </a:p>
        </p:txBody>
      </p:sp>
      <p:pic>
        <p:nvPicPr>
          <p:cNvPr id="28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46121">
            <a:off x="649159" y="2256585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29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328224" y="2093519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508307" y="2491304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241" y="144028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77548">
            <a:off x="6896742" y="396092"/>
            <a:ext cx="1350731" cy="74951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34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92967">
            <a:off x="7610920" y="649986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10731">
            <a:off x="1168352" y="3200853"/>
            <a:ext cx="400612" cy="6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1C87AB8C-F3E7-8097-0C00-385A117AA544}"/>
              </a:ext>
            </a:extLst>
          </p:cNvPr>
          <p:cNvSpPr/>
          <p:nvPr/>
        </p:nvSpPr>
        <p:spPr>
          <a:xfrm>
            <a:off x="7827472" y="2611721"/>
            <a:ext cx="1161038" cy="2544108"/>
          </a:xfrm>
          <a:custGeom>
            <a:avLst/>
            <a:gdLst/>
            <a:ahLst/>
            <a:cxnLst/>
            <a:rect l="l" t="t" r="r" b="b"/>
            <a:pathLst>
              <a:path w="5046653" h="11058404">
                <a:moveTo>
                  <a:pt x="0" y="0"/>
                </a:moveTo>
                <a:lnTo>
                  <a:pt x="5046653" y="0"/>
                </a:lnTo>
                <a:lnTo>
                  <a:pt x="5046653" y="11058403"/>
                </a:lnTo>
                <a:lnTo>
                  <a:pt x="0" y="11058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27CB104-C7A5-4120-89BB-025C7E9E54FF}"/>
              </a:ext>
            </a:extLst>
          </p:cNvPr>
          <p:cNvSpPr/>
          <p:nvPr/>
        </p:nvSpPr>
        <p:spPr>
          <a:xfrm>
            <a:off x="6409257" y="2487926"/>
            <a:ext cx="1303646" cy="2655574"/>
          </a:xfrm>
          <a:custGeom>
            <a:avLst/>
            <a:gdLst/>
            <a:ahLst/>
            <a:cxnLst/>
            <a:rect l="l" t="t" r="r" b="b"/>
            <a:pathLst>
              <a:path w="5297171" h="10790533">
                <a:moveTo>
                  <a:pt x="0" y="0"/>
                </a:moveTo>
                <a:lnTo>
                  <a:pt x="5297171" y="0"/>
                </a:lnTo>
                <a:lnTo>
                  <a:pt x="5297171" y="10790533"/>
                </a:lnTo>
                <a:lnTo>
                  <a:pt x="0" y="10790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27CAFF-EF2A-242A-54A0-8C335DD6883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7690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273995" y="1885232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6121">
            <a:off x="7662247" y="3230623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oogle Shape;6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543530" y="1034588"/>
            <a:ext cx="6070301" cy="3368311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5383" name="Google Shape;5383;p35"/>
          <p:cNvSpPr txBox="1">
            <a:spLocks noGrp="1"/>
          </p:cNvSpPr>
          <p:nvPr>
            <p:ph type="ctrTitle"/>
          </p:nvPr>
        </p:nvSpPr>
        <p:spPr>
          <a:xfrm>
            <a:off x="1756771" y="1165508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Yasin Sazid</a:t>
            </a:r>
            <a:b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b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Computer Science &amp; Engineering</a:t>
            </a:r>
            <a:b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West University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86" name="Google Shape;5386;p35"/>
          <p:cNvCxnSpPr/>
          <p:nvPr/>
        </p:nvCxnSpPr>
        <p:spPr>
          <a:xfrm>
            <a:off x="3799105" y="1614058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/>
          <p:cNvSpPr/>
          <p:nvPr/>
        </p:nvSpPr>
        <p:spPr>
          <a:xfrm>
            <a:off x="3413337" y="0"/>
            <a:ext cx="1902219" cy="736061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5" name="Google Shape;12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57478">
            <a:off x="8561544" y="-120631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557" y="2655713"/>
            <a:ext cx="1521985" cy="13070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81727" y="285522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/>
              <a:t>Submitted To</a:t>
            </a:r>
            <a:endParaRPr lang="en-US" sz="2800" dirty="0"/>
          </a:p>
        </p:txBody>
      </p:sp>
      <p:pic>
        <p:nvPicPr>
          <p:cNvPr id="21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7787534" y="3411048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8081998" y="2936696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57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175303">
            <a:off x="4504304" y="65860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2D37BE86-7847-D05A-72C6-F1CC7D27A43A}"/>
              </a:ext>
            </a:extLst>
          </p:cNvPr>
          <p:cNvSpPr/>
          <p:nvPr/>
        </p:nvSpPr>
        <p:spPr>
          <a:xfrm flipH="1">
            <a:off x="-64369" y="2718743"/>
            <a:ext cx="2454503" cy="2641833"/>
          </a:xfrm>
          <a:custGeom>
            <a:avLst/>
            <a:gdLst/>
            <a:ahLst/>
            <a:cxnLst/>
            <a:rect l="l" t="t" r="r" b="b"/>
            <a:pathLst>
              <a:path w="7798145" h="8393306">
                <a:moveTo>
                  <a:pt x="7798145" y="0"/>
                </a:moveTo>
                <a:lnTo>
                  <a:pt x="0" y="0"/>
                </a:lnTo>
                <a:lnTo>
                  <a:pt x="0" y="8393306"/>
                </a:lnTo>
                <a:lnTo>
                  <a:pt x="7798145" y="8393306"/>
                </a:lnTo>
                <a:lnTo>
                  <a:pt x="779814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F1C906-CACD-AC7C-FC32-391F047BAEC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14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p38"/>
          <p:cNvSpPr txBox="1">
            <a:spLocks noGrp="1"/>
          </p:cNvSpPr>
          <p:nvPr>
            <p:ph type="title"/>
          </p:nvPr>
        </p:nvSpPr>
        <p:spPr>
          <a:xfrm>
            <a:off x="95812" y="1630843"/>
            <a:ext cx="5949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latin typeface="+mj-lt"/>
              </a:rPr>
              <a:t>What is </a:t>
            </a:r>
            <a:r>
              <a:rPr lang="en-GB" sz="4800" dirty="0" err="1">
                <a:latin typeface="+mj-lt"/>
              </a:rPr>
              <a:t>Emotiverse</a:t>
            </a:r>
            <a:r>
              <a:rPr lang="en-GB" sz="4800" dirty="0">
                <a:latin typeface="+mj-lt"/>
              </a:rPr>
              <a:t>?</a:t>
            </a:r>
          </a:p>
        </p:txBody>
      </p:sp>
      <p:cxnSp>
        <p:nvCxnSpPr>
          <p:cNvPr id="5463" name="Google Shape;5463;p38"/>
          <p:cNvCxnSpPr/>
          <p:nvPr/>
        </p:nvCxnSpPr>
        <p:spPr>
          <a:xfrm>
            <a:off x="1820945" y="2573090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52460" y="2421130"/>
            <a:ext cx="5340417" cy="1894755"/>
          </a:xfrm>
        </p:spPr>
        <p:txBody>
          <a:bodyPr/>
          <a:lstStyle/>
          <a:p>
            <a:pPr marL="400050" indent="-285750" algn="just">
              <a:buFont typeface="Wingdings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metaverse-like application designed to enhance mood and productivity.</a:t>
            </a:r>
          </a:p>
          <a:p>
            <a:pPr marL="400050" indent="-285750" algn="just">
              <a:buFont typeface="Wingdings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personalized music, social interaction and mood tracking.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634904C6-E79E-8C34-C9AC-BFCA891248BA}"/>
              </a:ext>
            </a:extLst>
          </p:cNvPr>
          <p:cNvSpPr/>
          <p:nvPr/>
        </p:nvSpPr>
        <p:spPr>
          <a:xfrm>
            <a:off x="5949525" y="3011069"/>
            <a:ext cx="1306589" cy="2863045"/>
          </a:xfrm>
          <a:custGeom>
            <a:avLst/>
            <a:gdLst/>
            <a:ahLst/>
            <a:cxnLst/>
            <a:rect l="l" t="t" r="r" b="b"/>
            <a:pathLst>
              <a:path w="5046653" h="11058404">
                <a:moveTo>
                  <a:pt x="0" y="0"/>
                </a:moveTo>
                <a:lnTo>
                  <a:pt x="5046653" y="0"/>
                </a:lnTo>
                <a:lnTo>
                  <a:pt x="5046653" y="11058403"/>
                </a:lnTo>
                <a:lnTo>
                  <a:pt x="0" y="11058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8A2072-3637-4157-3C8D-60D877BE4873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4A74E6-61A7-D6B8-1444-255EBA3812AC}"/>
              </a:ext>
            </a:extLst>
          </p:cNvPr>
          <p:cNvSpPr/>
          <p:nvPr/>
        </p:nvSpPr>
        <p:spPr>
          <a:xfrm>
            <a:off x="3700547" y="-1982140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B70721-D0F1-B49B-D5F0-007BF410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090" y="-1535"/>
            <a:ext cx="3076386" cy="268504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719999" y="540000"/>
            <a:ext cx="6169512" cy="40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`</a:t>
            </a:r>
            <a:endParaRPr dirty="0"/>
          </a:p>
        </p:txBody>
      </p:sp>
      <p:sp>
        <p:nvSpPr>
          <p:cNvPr id="5470" name="Google Shape;5470;p39"/>
          <p:cNvSpPr txBox="1">
            <a:spLocks noGrp="1"/>
          </p:cNvSpPr>
          <p:nvPr>
            <p:ph type="title" idx="2"/>
          </p:nvPr>
        </p:nvSpPr>
        <p:spPr>
          <a:xfrm>
            <a:off x="733172" y="91361"/>
            <a:ext cx="61563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WHY  DO  WE  NEED EMOTIVERSE?</a:t>
            </a:r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919389" y="1944290"/>
            <a:ext cx="5970122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Issues Faced by Students</a:t>
            </a:r>
          </a:p>
          <a:p>
            <a:pPr marL="0" lvl="0" indent="0" algn="l">
              <a:spcAft>
                <a:spcPts val="160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Stress &amp; anxiety impact mental health</a:t>
            </a:r>
          </a:p>
          <a:p>
            <a:pPr marL="0" lvl="0" indent="0" algn="l">
              <a:spcAft>
                <a:spcPts val="160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Lack of personalized tools to improve mood &amp; focus</a:t>
            </a:r>
          </a:p>
          <a:p>
            <a:pPr marL="0" lvl="0" indent="0" algn="l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Students often use music for concentration, but </a:t>
            </a:r>
          </a:p>
          <a:p>
            <a:pPr marL="0" lvl="0" indent="0" algn="l">
              <a:spcAft>
                <a:spcPts val="1600"/>
              </a:spcAft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current solutions lack social &amp; immersive features</a:t>
            </a:r>
          </a:p>
          <a:p>
            <a:pPr marL="342900" lvl="0" algn="l">
              <a:spcAft>
                <a:spcPts val="1600"/>
              </a:spcAft>
              <a:buFont typeface="Wingdings" pitchFamily="2" charset="2"/>
              <a:buChar char="v"/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72" name="Google Shape;5472;p39"/>
          <p:cNvCxnSpPr/>
          <p:nvPr/>
        </p:nvCxnSpPr>
        <p:spPr>
          <a:xfrm>
            <a:off x="2785437" y="1779443"/>
            <a:ext cx="2068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3771" y="2488474"/>
            <a:ext cx="71846" cy="52252"/>
          </a:xfrm>
          <a:prstGeom prst="rect">
            <a:avLst/>
          </a:prstGeom>
          <a:solidFill>
            <a:srgbClr val="E5D5C3"/>
          </a:solidFill>
          <a:ln>
            <a:solidFill>
              <a:srgbClr val="E5D5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2A6B1BC-0997-8102-550F-EC6784B52609}"/>
              </a:ext>
            </a:extLst>
          </p:cNvPr>
          <p:cNvSpPr/>
          <p:nvPr/>
        </p:nvSpPr>
        <p:spPr>
          <a:xfrm flipH="1">
            <a:off x="6974529" y="1692816"/>
            <a:ext cx="1782483" cy="3484138"/>
          </a:xfrm>
          <a:custGeom>
            <a:avLst/>
            <a:gdLst/>
            <a:ahLst/>
            <a:cxnLst/>
            <a:rect l="l" t="t" r="r" b="b"/>
            <a:pathLst>
              <a:path w="3843570" h="7829495">
                <a:moveTo>
                  <a:pt x="0" y="0"/>
                </a:moveTo>
                <a:lnTo>
                  <a:pt x="3843570" y="0"/>
                </a:lnTo>
                <a:lnTo>
                  <a:pt x="3843570" y="7829496"/>
                </a:lnTo>
                <a:lnTo>
                  <a:pt x="0" y="7829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4B0C22-EC6D-6ADB-DD6F-27EB9F8A7A45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61DBA701-72E0-1687-5FBC-584E36BA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C595E9E1-003C-839C-DB53-D3A8A3D1C9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9" y="1252874"/>
            <a:ext cx="5423973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5B902331-9381-7258-1473-ACC16AC917FF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7C3714C7-0C36-02D8-B081-D25941460C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003FC47-74B1-E022-5B29-78CE9A425A0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95AD514B-DE9C-822F-7CF6-F9A197265B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2828" y="-125768"/>
            <a:ext cx="61563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HOW  EMOTIVERSE  SOLVES  THESE ISSUES!</a:t>
            </a:r>
            <a:b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1931D708-E11D-3CA1-B50C-CBB337F79C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0653" y="2076078"/>
            <a:ext cx="5063156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🎵 </a:t>
            </a:r>
            <a:r>
              <a:rPr lang="en-GB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Music </a:t>
            </a: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Tailored </a:t>
            </a:r>
          </a:p>
          <a:p>
            <a:pPr marL="0" lvl="0" indent="0" algn="just">
              <a:spcAft>
                <a:spcPts val="400"/>
              </a:spcAft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playlists to enhance emotions.</a:t>
            </a:r>
          </a:p>
          <a:p>
            <a:pPr marL="0" lvl="0" indent="0" algn="just"/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GB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Mood Tracking </a:t>
            </a: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Helps students</a:t>
            </a:r>
          </a:p>
          <a:p>
            <a:pPr marL="0" lvl="0" indent="0" algn="just">
              <a:spcAft>
                <a:spcPts val="400"/>
              </a:spcAft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reflect &amp; manage emotions.</a:t>
            </a:r>
          </a:p>
          <a:p>
            <a:pPr marL="0" lvl="0" indent="0" algn="just"/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🧑‍🤝‍🧑 </a:t>
            </a:r>
            <a:r>
              <a:rPr lang="en-GB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Interaction </a:t>
            </a: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Connects users       </a:t>
            </a:r>
          </a:p>
          <a:p>
            <a:pPr marL="0" lvl="0" indent="0" algn="just">
              <a:spcAft>
                <a:spcPts val="400"/>
              </a:spcAft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through avatars &amp; shared experiences </a:t>
            </a:r>
          </a:p>
          <a:p>
            <a:pPr marL="0" lvl="0" indent="0" algn="just"/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🔊 </a:t>
            </a:r>
            <a:r>
              <a:rPr lang="en-GB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Immersive Environment </a:t>
            </a: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Bluetooth </a:t>
            </a:r>
          </a:p>
          <a:p>
            <a:pPr marL="0" lvl="0" indent="0" algn="just">
              <a:spcAft>
                <a:spcPts val="1600"/>
              </a:spcAft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speaker &amp; animations enhance focus.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CFCE74BB-66BC-A202-91C3-6A79E88B9B2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10DFCFB3-3767-A807-27FB-BE04C29837CC}"/>
              </a:ext>
            </a:extLst>
          </p:cNvPr>
          <p:cNvSpPr/>
          <p:nvPr/>
        </p:nvSpPr>
        <p:spPr>
          <a:xfrm rot="-325642" flipH="1">
            <a:off x="5899908" y="2007478"/>
            <a:ext cx="3209823" cy="3454800"/>
          </a:xfrm>
          <a:custGeom>
            <a:avLst/>
            <a:gdLst/>
            <a:ahLst/>
            <a:cxnLst/>
            <a:rect l="l" t="t" r="r" b="b"/>
            <a:pathLst>
              <a:path w="4561533" h="4909674">
                <a:moveTo>
                  <a:pt x="4561533" y="0"/>
                </a:moveTo>
                <a:lnTo>
                  <a:pt x="0" y="0"/>
                </a:lnTo>
                <a:lnTo>
                  <a:pt x="0" y="4909674"/>
                </a:lnTo>
                <a:lnTo>
                  <a:pt x="4561533" y="4909674"/>
                </a:lnTo>
                <a:lnTo>
                  <a:pt x="45615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52A32B-CF4B-5B56-4919-6D34F363CC3E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696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Google Shape;5397;p3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Here’s what you’ll find in this </a:t>
            </a:r>
            <a:r>
              <a:rPr lang="en" b="1" dirty="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dirty="0">
                <a:solidFill>
                  <a:srgbClr val="000000"/>
                </a:solidFill>
              </a:rPr>
              <a:t> template: 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A slide structure based on a Thesis presentation, which you can easily adapt to your needs. For more info on how to edit the template, please visit </a:t>
            </a:r>
            <a:r>
              <a:rPr lang="en" b="1" dirty="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dirty="0">
                <a:solidFill>
                  <a:srgbClr val="000000"/>
                </a:solidFill>
              </a:rPr>
              <a:t> or read our </a:t>
            </a:r>
            <a:r>
              <a:rPr lang="en" b="1" dirty="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thanks slide</a:t>
            </a:r>
            <a:r>
              <a:rPr lang="en" dirty="0">
                <a:solidFill>
                  <a:srgbClr val="000000"/>
                </a:solidFill>
              </a:rPr>
              <a:t>, which you must keep so that proper credits for our design are given.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resources slide</a:t>
            </a:r>
            <a:r>
              <a:rPr lang="en" dirty="0">
                <a:solidFill>
                  <a:srgbClr val="000000"/>
                </a:solidFill>
              </a:rPr>
              <a:t>, where you’ll find links to all the elements used in the template.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SzPts val="1150"/>
              <a:buFont typeface="Montserrat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Final slides with:</a:t>
            </a:r>
            <a:endParaRPr dirty="0">
              <a:solidFill>
                <a:srgbClr val="000000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dirty="0">
                <a:solidFill>
                  <a:srgbClr val="000000"/>
                </a:solidFill>
              </a:rPr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 dirty="0">
                <a:solidFill>
                  <a:srgbClr val="000000"/>
                </a:solidFill>
              </a:rPr>
              <a:t> used in the template.</a:t>
            </a:r>
            <a:endParaRPr dirty="0">
              <a:solidFill>
                <a:srgbClr val="000000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dirty="0">
                <a:solidFill>
                  <a:srgbClr val="000000"/>
                </a:solidFill>
              </a:rPr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selection of illustrations</a:t>
            </a:r>
            <a:r>
              <a:rPr lang="en" b="1" dirty="0">
                <a:solidFill>
                  <a:srgbClr val="000000"/>
                </a:solidFill>
              </a:rPr>
              <a:t>.</a:t>
            </a:r>
            <a:r>
              <a:rPr lang="en" dirty="0">
                <a:solidFill>
                  <a:srgbClr val="000000"/>
                </a:solidFill>
              </a:rPr>
              <a:t> You can also customize and animate them as you wish with the online editor. Visit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b="1" dirty="0">
                <a:solidFill>
                  <a:srgbClr val="0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dirty="0">
                <a:solidFill>
                  <a:srgbClr val="000000"/>
                </a:solidFill>
              </a:rPr>
              <a:t> to find more. </a:t>
            </a:r>
            <a:endParaRPr dirty="0">
              <a:solidFill>
                <a:srgbClr val="000000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dirty="0">
                <a:solidFill>
                  <a:srgbClr val="000000"/>
                </a:solidFill>
              </a:rPr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>
                <a:solidFill>
                  <a:srgbClr val="000000"/>
                </a:solidFill>
              </a:rPr>
              <a:t>, whose size and color can be edited. </a:t>
            </a:r>
            <a:endParaRPr dirty="0">
              <a:solidFill>
                <a:srgbClr val="000000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dirty="0">
                <a:solidFill>
                  <a:srgbClr val="000000"/>
                </a:solidFill>
              </a:rPr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>
                <a:solidFill>
                  <a:srgbClr val="000000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You can delete this slide when you’re done editing the presentation</a:t>
            </a:r>
            <a:endParaRPr dirty="0"/>
          </a:p>
        </p:txBody>
      </p:sp>
      <p:sp>
        <p:nvSpPr>
          <p:cNvPr id="5398" name="Google Shape;5398;p36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grpSp>
        <p:nvGrpSpPr>
          <p:cNvPr id="5399" name="Google Shape;5399;p36"/>
          <p:cNvGrpSpPr/>
          <p:nvPr/>
        </p:nvGrpSpPr>
        <p:grpSpPr>
          <a:xfrm rot="-5400000">
            <a:off x="7524455" y="3365638"/>
            <a:ext cx="1051667" cy="3458160"/>
            <a:chOff x="6772950" y="1141500"/>
            <a:chExt cx="372575" cy="1225125"/>
          </a:xfrm>
        </p:grpSpPr>
        <p:sp>
          <p:nvSpPr>
            <p:cNvPr id="5400" name="Google Shape;5400;p36"/>
            <p:cNvSpPr/>
            <p:nvPr/>
          </p:nvSpPr>
          <p:spPr>
            <a:xfrm>
              <a:off x="6772950" y="1141500"/>
              <a:ext cx="372575" cy="1225125"/>
            </a:xfrm>
            <a:custGeom>
              <a:avLst/>
              <a:gdLst/>
              <a:ahLst/>
              <a:cxnLst/>
              <a:rect l="l" t="t" r="r" b="b"/>
              <a:pathLst>
                <a:path w="14903" h="49005" extrusionOk="0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6"/>
            <p:cNvSpPr/>
            <p:nvPr/>
          </p:nvSpPr>
          <p:spPr>
            <a:xfrm>
              <a:off x="7000750" y="1748300"/>
              <a:ext cx="31650" cy="609875"/>
            </a:xfrm>
            <a:custGeom>
              <a:avLst/>
              <a:gdLst/>
              <a:ahLst/>
              <a:cxnLst/>
              <a:rect l="l" t="t" r="r" b="b"/>
              <a:pathLst>
                <a:path w="1266" h="24395" extrusionOk="0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6"/>
            <p:cNvSpPr/>
            <p:nvPr/>
          </p:nvSpPr>
          <p:spPr>
            <a:xfrm>
              <a:off x="6974650" y="1323825"/>
              <a:ext cx="136075" cy="412375"/>
            </a:xfrm>
            <a:custGeom>
              <a:avLst/>
              <a:gdLst/>
              <a:ahLst/>
              <a:cxnLst/>
              <a:rect l="l" t="t" r="r" b="b"/>
              <a:pathLst>
                <a:path w="5443" h="16495" extrusionOk="0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6"/>
            <p:cNvSpPr/>
            <p:nvPr/>
          </p:nvSpPr>
          <p:spPr>
            <a:xfrm>
              <a:off x="6857850" y="1201975"/>
              <a:ext cx="70950" cy="105500"/>
            </a:xfrm>
            <a:custGeom>
              <a:avLst/>
              <a:gdLst/>
              <a:ahLst/>
              <a:cxnLst/>
              <a:rect l="l" t="t" r="r" b="b"/>
              <a:pathLst>
                <a:path w="2838" h="4220" extrusionOk="0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6"/>
            <p:cNvSpPr/>
            <p:nvPr/>
          </p:nvSpPr>
          <p:spPr>
            <a:xfrm>
              <a:off x="6942225" y="1241000"/>
              <a:ext cx="30875" cy="56725"/>
            </a:xfrm>
            <a:custGeom>
              <a:avLst/>
              <a:gdLst/>
              <a:ahLst/>
              <a:cxnLst/>
              <a:rect l="l" t="t" r="r" b="b"/>
              <a:pathLst>
                <a:path w="1235" h="2269" extrusionOk="0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6"/>
            <p:cNvSpPr/>
            <p:nvPr/>
          </p:nvSpPr>
          <p:spPr>
            <a:xfrm>
              <a:off x="6957500" y="1309650"/>
              <a:ext cx="19825" cy="59000"/>
            </a:xfrm>
            <a:custGeom>
              <a:avLst/>
              <a:gdLst/>
              <a:ahLst/>
              <a:cxnLst/>
              <a:rect l="l" t="t" r="r" b="b"/>
              <a:pathLst>
                <a:path w="793" h="2360" extrusionOk="0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6"/>
            <p:cNvSpPr/>
            <p:nvPr/>
          </p:nvSpPr>
          <p:spPr>
            <a:xfrm>
              <a:off x="6991775" y="1339625"/>
              <a:ext cx="32475" cy="63300"/>
            </a:xfrm>
            <a:custGeom>
              <a:avLst/>
              <a:gdLst/>
              <a:ahLst/>
              <a:cxnLst/>
              <a:rect l="l" t="t" r="r" b="b"/>
              <a:pathLst>
                <a:path w="1299" h="2532" extrusionOk="0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6"/>
            <p:cNvSpPr/>
            <p:nvPr/>
          </p:nvSpPr>
          <p:spPr>
            <a:xfrm>
              <a:off x="6909800" y="1340600"/>
              <a:ext cx="19525" cy="47875"/>
            </a:xfrm>
            <a:custGeom>
              <a:avLst/>
              <a:gdLst/>
              <a:ahLst/>
              <a:cxnLst/>
              <a:rect l="l" t="t" r="r" b="b"/>
              <a:pathLst>
                <a:path w="781" h="1915" extrusionOk="0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6"/>
            <p:cNvSpPr/>
            <p:nvPr/>
          </p:nvSpPr>
          <p:spPr>
            <a:xfrm>
              <a:off x="7078275" y="1286350"/>
              <a:ext cx="47225" cy="30675"/>
            </a:xfrm>
            <a:custGeom>
              <a:avLst/>
              <a:gdLst/>
              <a:ahLst/>
              <a:cxnLst/>
              <a:rect l="l" t="t" r="r" b="b"/>
              <a:pathLst>
                <a:path w="1889" h="1227" extrusionOk="0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6"/>
            <p:cNvSpPr/>
            <p:nvPr/>
          </p:nvSpPr>
          <p:spPr>
            <a:xfrm>
              <a:off x="6799300" y="1294250"/>
              <a:ext cx="45650" cy="22975"/>
            </a:xfrm>
            <a:custGeom>
              <a:avLst/>
              <a:gdLst/>
              <a:ahLst/>
              <a:cxnLst/>
              <a:rect l="l" t="t" r="r" b="b"/>
              <a:pathLst>
                <a:path w="1826" h="919" extrusionOk="0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6"/>
            <p:cNvSpPr/>
            <p:nvPr/>
          </p:nvSpPr>
          <p:spPr>
            <a:xfrm>
              <a:off x="6870500" y="1283450"/>
              <a:ext cx="36150" cy="39850"/>
            </a:xfrm>
            <a:custGeom>
              <a:avLst/>
              <a:gdLst/>
              <a:ahLst/>
              <a:cxnLst/>
              <a:rect l="l" t="t" r="r" b="b"/>
              <a:pathLst>
                <a:path w="1446" h="1594" extrusionOk="0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6"/>
            <p:cNvSpPr/>
            <p:nvPr/>
          </p:nvSpPr>
          <p:spPr>
            <a:xfrm>
              <a:off x="6901875" y="1177975"/>
              <a:ext cx="20850" cy="48025"/>
            </a:xfrm>
            <a:custGeom>
              <a:avLst/>
              <a:gdLst/>
              <a:ahLst/>
              <a:cxnLst/>
              <a:rect l="l" t="t" r="r" b="b"/>
              <a:pathLst>
                <a:path w="834" h="1921" extrusionOk="0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6"/>
            <p:cNvSpPr/>
            <p:nvPr/>
          </p:nvSpPr>
          <p:spPr>
            <a:xfrm>
              <a:off x="7011300" y="1265275"/>
              <a:ext cx="36400" cy="32975"/>
            </a:xfrm>
            <a:custGeom>
              <a:avLst/>
              <a:gdLst/>
              <a:ahLst/>
              <a:cxnLst/>
              <a:rect l="l" t="t" r="r" b="b"/>
              <a:pathLst>
                <a:path w="1456" h="1319" extrusionOk="0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6"/>
            <p:cNvSpPr/>
            <p:nvPr/>
          </p:nvSpPr>
          <p:spPr>
            <a:xfrm>
              <a:off x="7002075" y="1189325"/>
              <a:ext cx="12925" cy="45100"/>
            </a:xfrm>
            <a:custGeom>
              <a:avLst/>
              <a:gdLst/>
              <a:ahLst/>
              <a:cxnLst/>
              <a:rect l="l" t="t" r="r" b="b"/>
              <a:pathLst>
                <a:path w="517" h="1804" extrusionOk="0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6"/>
            <p:cNvSpPr/>
            <p:nvPr/>
          </p:nvSpPr>
          <p:spPr>
            <a:xfrm>
              <a:off x="6925075" y="1347775"/>
              <a:ext cx="19800" cy="37600"/>
            </a:xfrm>
            <a:custGeom>
              <a:avLst/>
              <a:gdLst/>
              <a:ahLst/>
              <a:cxnLst/>
              <a:rect l="l" t="t" r="r" b="b"/>
              <a:pathLst>
                <a:path w="792" h="1504" extrusionOk="0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6"/>
            <p:cNvSpPr/>
            <p:nvPr/>
          </p:nvSpPr>
          <p:spPr>
            <a:xfrm>
              <a:off x="6818300" y="1259475"/>
              <a:ext cx="17175" cy="21250"/>
            </a:xfrm>
            <a:custGeom>
              <a:avLst/>
              <a:gdLst/>
              <a:ahLst/>
              <a:cxnLst/>
              <a:rect l="l" t="t" r="r" b="b"/>
              <a:pathLst>
                <a:path w="687" h="850" extrusionOk="0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6"/>
            <p:cNvSpPr/>
            <p:nvPr/>
          </p:nvSpPr>
          <p:spPr>
            <a:xfrm>
              <a:off x="7087750" y="1281350"/>
              <a:ext cx="28700" cy="19625"/>
            </a:xfrm>
            <a:custGeom>
              <a:avLst/>
              <a:gdLst/>
              <a:ahLst/>
              <a:cxnLst/>
              <a:rect l="l" t="t" r="r" b="b"/>
              <a:pathLst>
                <a:path w="1148" h="785" extrusionOk="0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6"/>
            <p:cNvSpPr/>
            <p:nvPr/>
          </p:nvSpPr>
          <p:spPr>
            <a:xfrm>
              <a:off x="6915850" y="1178500"/>
              <a:ext cx="12425" cy="24300"/>
            </a:xfrm>
            <a:custGeom>
              <a:avLst/>
              <a:gdLst/>
              <a:ahLst/>
              <a:cxnLst/>
              <a:rect l="l" t="t" r="r" b="b"/>
              <a:pathLst>
                <a:path w="497" h="972" extrusionOk="0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6"/>
            <p:cNvSpPr/>
            <p:nvPr/>
          </p:nvSpPr>
          <p:spPr>
            <a:xfrm>
              <a:off x="6982050" y="1319600"/>
              <a:ext cx="11450" cy="29800"/>
            </a:xfrm>
            <a:custGeom>
              <a:avLst/>
              <a:gdLst/>
              <a:ahLst/>
              <a:cxnLst/>
              <a:rect l="l" t="t" r="r" b="b"/>
              <a:pathLst>
                <a:path w="458" h="1192" extrusionOk="0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6"/>
            <p:cNvSpPr/>
            <p:nvPr/>
          </p:nvSpPr>
          <p:spPr>
            <a:xfrm>
              <a:off x="6846525" y="1222850"/>
              <a:ext cx="22425" cy="22650"/>
            </a:xfrm>
            <a:custGeom>
              <a:avLst/>
              <a:gdLst/>
              <a:ahLst/>
              <a:cxnLst/>
              <a:rect l="l" t="t" r="r" b="b"/>
              <a:pathLst>
                <a:path w="897" h="906" extrusionOk="0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6"/>
            <p:cNvSpPr/>
            <p:nvPr/>
          </p:nvSpPr>
          <p:spPr>
            <a:xfrm>
              <a:off x="7016575" y="1294525"/>
              <a:ext cx="24275" cy="17175"/>
            </a:xfrm>
            <a:custGeom>
              <a:avLst/>
              <a:gdLst/>
              <a:ahLst/>
              <a:cxnLst/>
              <a:rect l="l" t="t" r="r" b="b"/>
              <a:pathLst>
                <a:path w="971" h="687" extrusionOk="0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6"/>
            <p:cNvSpPr/>
            <p:nvPr/>
          </p:nvSpPr>
          <p:spPr>
            <a:xfrm>
              <a:off x="6992050" y="1190100"/>
              <a:ext cx="10575" cy="26925"/>
            </a:xfrm>
            <a:custGeom>
              <a:avLst/>
              <a:gdLst/>
              <a:ahLst/>
              <a:cxnLst/>
              <a:rect l="l" t="t" r="r" b="b"/>
              <a:pathLst>
                <a:path w="423" h="1077" extrusionOk="0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6"/>
            <p:cNvSpPr/>
            <p:nvPr/>
          </p:nvSpPr>
          <p:spPr>
            <a:xfrm>
              <a:off x="6956975" y="1165075"/>
              <a:ext cx="9525" cy="24275"/>
            </a:xfrm>
            <a:custGeom>
              <a:avLst/>
              <a:gdLst/>
              <a:ahLst/>
              <a:cxnLst/>
              <a:rect l="l" t="t" r="r" b="b"/>
              <a:pathLst>
                <a:path w="381" h="971" extrusionOk="0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6"/>
            <p:cNvSpPr/>
            <p:nvPr/>
          </p:nvSpPr>
          <p:spPr>
            <a:xfrm>
              <a:off x="6987850" y="1272125"/>
              <a:ext cx="12150" cy="19250"/>
            </a:xfrm>
            <a:custGeom>
              <a:avLst/>
              <a:gdLst/>
              <a:ahLst/>
              <a:cxnLst/>
              <a:rect l="l" t="t" r="r" b="b"/>
              <a:pathLst>
                <a:path w="486" h="770" extrusionOk="0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6"/>
            <p:cNvSpPr/>
            <p:nvPr/>
          </p:nvSpPr>
          <p:spPr>
            <a:xfrm>
              <a:off x="6935100" y="1174275"/>
              <a:ext cx="13750" cy="25350"/>
            </a:xfrm>
            <a:custGeom>
              <a:avLst/>
              <a:gdLst/>
              <a:ahLst/>
              <a:cxnLst/>
              <a:rect l="l" t="t" r="r" b="b"/>
              <a:pathLst>
                <a:path w="550" h="1014" extrusionOk="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6"/>
            <p:cNvSpPr/>
            <p:nvPr/>
          </p:nvSpPr>
          <p:spPr>
            <a:xfrm>
              <a:off x="6811125" y="1282225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6"/>
            <p:cNvSpPr/>
            <p:nvPr/>
          </p:nvSpPr>
          <p:spPr>
            <a:xfrm>
              <a:off x="7024750" y="1312725"/>
              <a:ext cx="17675" cy="10575"/>
            </a:xfrm>
            <a:custGeom>
              <a:avLst/>
              <a:gdLst/>
              <a:ahLst/>
              <a:cxnLst/>
              <a:rect l="l" t="t" r="r" b="b"/>
              <a:pathLst>
                <a:path w="707" h="423" extrusionOk="0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6"/>
            <p:cNvSpPr/>
            <p:nvPr/>
          </p:nvSpPr>
          <p:spPr>
            <a:xfrm>
              <a:off x="6841775" y="1236000"/>
              <a:ext cx="15550" cy="16625"/>
            </a:xfrm>
            <a:custGeom>
              <a:avLst/>
              <a:gdLst/>
              <a:ahLst/>
              <a:cxnLst/>
              <a:rect l="l" t="t" r="r" b="b"/>
              <a:pathLst>
                <a:path w="622" h="665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6"/>
            <p:cNvSpPr/>
            <p:nvPr/>
          </p:nvSpPr>
          <p:spPr>
            <a:xfrm>
              <a:off x="6973325" y="1278450"/>
              <a:ext cx="12425" cy="16900"/>
            </a:xfrm>
            <a:custGeom>
              <a:avLst/>
              <a:gdLst/>
              <a:ahLst/>
              <a:cxnLst/>
              <a:rect l="l" t="t" r="r" b="b"/>
              <a:pathLst>
                <a:path w="497" h="676" extrusionOk="0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6"/>
            <p:cNvSpPr/>
            <p:nvPr/>
          </p:nvSpPr>
          <p:spPr>
            <a:xfrm>
              <a:off x="6955925" y="14137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6"/>
            <p:cNvSpPr/>
            <p:nvPr/>
          </p:nvSpPr>
          <p:spPr>
            <a:xfrm>
              <a:off x="6978900" y="1402625"/>
              <a:ext cx="13175" cy="11900"/>
            </a:xfrm>
            <a:custGeom>
              <a:avLst/>
              <a:gdLst/>
              <a:ahLst/>
              <a:cxnLst/>
              <a:rect l="l" t="t" r="r" b="b"/>
              <a:pathLst>
                <a:path w="527" h="476" extrusionOk="0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82"/>
            <a:ext cx="9144000" cy="5200691"/>
          </a:xfrm>
          <a:prstGeom prst="rect">
            <a:avLst/>
          </a:prstGeom>
        </p:spPr>
      </p:pic>
      <p:pic>
        <p:nvPicPr>
          <p:cNvPr id="55" name="Google Shape;562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08734" flipH="1">
            <a:off x="-398119" y="46323"/>
            <a:ext cx="2894741" cy="438878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847;p49"/>
          <p:cNvSpPr/>
          <p:nvPr/>
        </p:nvSpPr>
        <p:spPr>
          <a:xfrm flipH="1">
            <a:off x="375694" y="1875195"/>
            <a:ext cx="7530056" cy="2449352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62;p51"/>
          <p:cNvSpPr txBox="1">
            <a:spLocks/>
          </p:cNvSpPr>
          <p:nvPr/>
        </p:nvSpPr>
        <p:spPr>
          <a:xfrm>
            <a:off x="505484" y="2607780"/>
            <a:ext cx="5081016" cy="91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 lang="en-US" sz="19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Google Shape;587;p38">
            <a:extLst>
              <a:ext uri="{FF2B5EF4-FFF2-40B4-BE49-F238E27FC236}">
                <a16:creationId xmlns:a16="http://schemas.microsoft.com/office/drawing/2014/main" id="{7D577DA2-CD07-5891-3160-CD16CE100D53}"/>
              </a:ext>
            </a:extLst>
          </p:cNvPr>
          <p:cNvSpPr/>
          <p:nvPr/>
        </p:nvSpPr>
        <p:spPr>
          <a:xfrm rot="-5400000">
            <a:off x="5134790" y="-2540238"/>
            <a:ext cx="858476" cy="673955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5789;p60">
            <a:extLst>
              <a:ext uri="{FF2B5EF4-FFF2-40B4-BE49-F238E27FC236}">
                <a16:creationId xmlns:a16="http://schemas.microsoft.com/office/drawing/2014/main" id="{4CE588A6-615D-AE65-6801-26C41A6A0E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398861">
            <a:off x="8306075" y="27542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60;p59">
            <a:extLst>
              <a:ext uri="{FF2B5EF4-FFF2-40B4-BE49-F238E27FC236}">
                <a16:creationId xmlns:a16="http://schemas.microsoft.com/office/drawing/2014/main" id="{BF4445D4-9432-7D5D-2849-DEB6CA547A80}"/>
              </a:ext>
            </a:extLst>
          </p:cNvPr>
          <p:cNvSpPr txBox="1">
            <a:spLocks/>
          </p:cNvSpPr>
          <p:nvPr/>
        </p:nvSpPr>
        <p:spPr>
          <a:xfrm>
            <a:off x="2299345" y="101390"/>
            <a:ext cx="6739559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2800" b="1" dirty="0">
                <a:latin typeface="+mn-lt"/>
              </a:rPr>
              <a:t>USER  RESEARCH &amp; FINDINGS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036" y="2206577"/>
            <a:ext cx="69491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prefer immersive, distraction-free experiences</a:t>
            </a:r>
          </a:p>
          <a:p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better focus-enhancing environments</a:t>
            </a:r>
          </a:p>
          <a:p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in music-sharing with friends for social bonding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F13A42-7BD4-3DD7-C390-2E4C3297FCF7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783EC399-2831-0564-DCDA-1F258A15403C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696D671A-F792-C8B7-9465-CBE4EE356A6C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185961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HOW  EMOTIVERSE  WORKS?</a:t>
            </a:r>
          </a:p>
        </p:txBody>
      </p:sp>
      <p:sp>
        <p:nvSpPr>
          <p:cNvPr id="9" name="Google Shape;590;p38">
            <a:extLst>
              <a:ext uri="{FF2B5EF4-FFF2-40B4-BE49-F238E27FC236}">
                <a16:creationId xmlns:a16="http://schemas.microsoft.com/office/drawing/2014/main" id="{B4EC365F-DB9C-24C3-001F-01541DD082AD}"/>
              </a:ext>
            </a:extLst>
          </p:cNvPr>
          <p:cNvSpPr/>
          <p:nvPr/>
        </p:nvSpPr>
        <p:spPr>
          <a:xfrm rot="5400000">
            <a:off x="2842426" y="-823345"/>
            <a:ext cx="468107" cy="3746949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5;p40">
            <a:extLst>
              <a:ext uri="{FF2B5EF4-FFF2-40B4-BE49-F238E27FC236}">
                <a16:creationId xmlns:a16="http://schemas.microsoft.com/office/drawing/2014/main" id="{D481E9A3-3D29-E20A-5448-E72D39485E11}"/>
              </a:ext>
            </a:extLst>
          </p:cNvPr>
          <p:cNvSpPr txBox="1">
            <a:spLocks/>
          </p:cNvSpPr>
          <p:nvPr/>
        </p:nvSpPr>
        <p:spPr>
          <a:xfrm>
            <a:off x="1400967" y="779343"/>
            <a:ext cx="3548985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199"/>
              </a:lnSpc>
            </a:pPr>
            <a:r>
              <a:rPr lang="en-US" sz="2000" b="1" dirty="0">
                <a:solidFill>
                  <a:schemeClr val="tx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Experience Walk-through</a:t>
            </a:r>
          </a:p>
        </p:txBody>
      </p:sp>
      <p:sp>
        <p:nvSpPr>
          <p:cNvPr id="14" name="Google Shape;590;p38">
            <a:extLst>
              <a:ext uri="{FF2B5EF4-FFF2-40B4-BE49-F238E27FC236}">
                <a16:creationId xmlns:a16="http://schemas.microsoft.com/office/drawing/2014/main" id="{BB21486F-B516-4E6B-F4DB-83DC0A4A6403}"/>
              </a:ext>
            </a:extLst>
          </p:cNvPr>
          <p:cNvSpPr/>
          <p:nvPr/>
        </p:nvSpPr>
        <p:spPr>
          <a:xfrm rot="5400000">
            <a:off x="3567572" y="-856196"/>
            <a:ext cx="613597" cy="5610638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5" name="Google Shape;625;p40">
            <a:extLst>
              <a:ext uri="{FF2B5EF4-FFF2-40B4-BE49-F238E27FC236}">
                <a16:creationId xmlns:a16="http://schemas.microsoft.com/office/drawing/2014/main" id="{C394756E-5F57-860D-DBDD-7E14E8B59952}"/>
              </a:ext>
            </a:extLst>
          </p:cNvPr>
          <p:cNvSpPr txBox="1">
            <a:spLocks/>
          </p:cNvSpPr>
          <p:nvPr/>
        </p:nvSpPr>
        <p:spPr>
          <a:xfrm>
            <a:off x="1400967" y="1662179"/>
            <a:ext cx="5342733" cy="5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619"/>
              </a:lnSpc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User logs in &amp; selects mood</a:t>
            </a:r>
          </a:p>
        </p:txBody>
      </p:sp>
      <p:sp>
        <p:nvSpPr>
          <p:cNvPr id="16" name="Google Shape;590;p38">
            <a:extLst>
              <a:ext uri="{FF2B5EF4-FFF2-40B4-BE49-F238E27FC236}">
                <a16:creationId xmlns:a16="http://schemas.microsoft.com/office/drawing/2014/main" id="{01A0FB08-D979-7772-16E3-D2BD7985C6CF}"/>
              </a:ext>
            </a:extLst>
          </p:cNvPr>
          <p:cNvSpPr/>
          <p:nvPr/>
        </p:nvSpPr>
        <p:spPr>
          <a:xfrm rot="5400000">
            <a:off x="3632634" y="1965"/>
            <a:ext cx="613597" cy="574076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7" name="Google Shape;625;p40">
            <a:extLst>
              <a:ext uri="{FF2B5EF4-FFF2-40B4-BE49-F238E27FC236}">
                <a16:creationId xmlns:a16="http://schemas.microsoft.com/office/drawing/2014/main" id="{8BB14309-733A-FA1A-EDBD-9B7BC4023700}"/>
              </a:ext>
            </a:extLst>
          </p:cNvPr>
          <p:cNvSpPr txBox="1">
            <a:spLocks/>
          </p:cNvSpPr>
          <p:nvPr/>
        </p:nvSpPr>
        <p:spPr>
          <a:xfrm>
            <a:off x="1270846" y="2585402"/>
            <a:ext cx="5472854" cy="57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199"/>
              </a:lnSpc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AI generates personalized playlist</a:t>
            </a:r>
          </a:p>
        </p:txBody>
      </p:sp>
      <p:sp>
        <p:nvSpPr>
          <p:cNvPr id="18" name="Google Shape;590;p38">
            <a:extLst>
              <a:ext uri="{FF2B5EF4-FFF2-40B4-BE49-F238E27FC236}">
                <a16:creationId xmlns:a16="http://schemas.microsoft.com/office/drawing/2014/main" id="{71A7D51C-678E-B97A-74DF-788EA87ACAEF}"/>
              </a:ext>
            </a:extLst>
          </p:cNvPr>
          <p:cNvSpPr/>
          <p:nvPr/>
        </p:nvSpPr>
        <p:spPr>
          <a:xfrm rot="5400000">
            <a:off x="3766673" y="876224"/>
            <a:ext cx="613597" cy="5740584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9" name="Google Shape;625;p40">
            <a:extLst>
              <a:ext uri="{FF2B5EF4-FFF2-40B4-BE49-F238E27FC236}">
                <a16:creationId xmlns:a16="http://schemas.microsoft.com/office/drawing/2014/main" id="{A3CA576B-A111-8AE0-CAAD-154D6E7814AA}"/>
              </a:ext>
            </a:extLst>
          </p:cNvPr>
          <p:cNvSpPr txBox="1">
            <a:spLocks/>
          </p:cNvSpPr>
          <p:nvPr/>
        </p:nvSpPr>
        <p:spPr>
          <a:xfrm>
            <a:off x="1203001" y="3527609"/>
            <a:ext cx="6221618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199"/>
              </a:lnSpc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User interacts with avatars &amp; community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34859B-3401-010F-C93B-EB77F871FABE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8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51B7FA5-4B8E-7876-845E-6EA65856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B3F2495B-B27C-ADAD-8C02-3D5BA4F3717E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A1A6C9E9-9595-4D35-03F0-60DB1C3459FF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78813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WHY  EMOTIVERSE  IS  MATTERS  ?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A39996C8-7560-DB8A-3B1D-AB238D16D0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49465" y="1295755"/>
            <a:ext cx="7706205" cy="3259226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7EE8F45F-BE86-D581-4870-23F07A1500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07E90-8CE5-C0DE-E7CA-CB8D6A05188C}"/>
              </a:ext>
            </a:extLst>
          </p:cNvPr>
          <p:cNvSpPr txBox="1"/>
          <p:nvPr/>
        </p:nvSpPr>
        <p:spPr>
          <a:xfrm>
            <a:off x="1124310" y="1415660"/>
            <a:ext cx="7006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Emotiverse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revolutionary way to enhance 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productivity &amp; mood.</a:t>
            </a: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😊 It combines music, social interaction &amp; mood tracking 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effectively.</a:t>
            </a: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🤝 With future improvements, it has huge potential for 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student well-being</a:t>
            </a: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48D343-422B-0C5D-888E-8ACEAC38CCCF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746229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906</Words>
  <Application>Microsoft Macintosh PowerPoint</Application>
  <PresentationFormat>On-screen Show (16:9)</PresentationFormat>
  <Paragraphs>150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Canva Sans Bold</vt:lpstr>
      <vt:lpstr>Agrandir Grand Ultra-Bold</vt:lpstr>
      <vt:lpstr>Wingdings</vt:lpstr>
      <vt:lpstr>Marcellus</vt:lpstr>
      <vt:lpstr>Arial</vt:lpstr>
      <vt:lpstr>Work Sans</vt:lpstr>
      <vt:lpstr>Montserrat</vt:lpstr>
      <vt:lpstr>Times New Roman</vt:lpstr>
      <vt:lpstr>Agrandir Grand Bold</vt:lpstr>
      <vt:lpstr> Cottagecore Aesthetic Style Thesis by Slidesgo</vt:lpstr>
      <vt:lpstr>EMOTIVERSE Enhancing Mood &amp; Productivity Through Music &amp; Social Interaction </vt:lpstr>
      <vt:lpstr>PowerPoint Presentation</vt:lpstr>
      <vt:lpstr> Yasin Sazid Lecturer Department of Computer Science &amp; Engineering East West University</vt:lpstr>
      <vt:lpstr>What is Emotiverse?</vt:lpstr>
      <vt:lpstr>WHY  DO  WE  NEED EMOTIVERSE?</vt:lpstr>
      <vt:lpstr>HOW  EMOTIVERSE  SOLVES  THESE ISSUES!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Aesthetic Style Thesis</dc:title>
  <cp:lastModifiedBy>B. M. Shahria Alam</cp:lastModifiedBy>
  <cp:revision>72</cp:revision>
  <dcterms:modified xsi:type="dcterms:W3CDTF">2025-03-10T07:36:55Z</dcterms:modified>
</cp:coreProperties>
</file>